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0" r:id="rId2"/>
  </p:sldMasterIdLst>
  <p:sldIdLst>
    <p:sldId id="329" r:id="rId3"/>
    <p:sldId id="290" r:id="rId4"/>
    <p:sldId id="291" r:id="rId5"/>
    <p:sldId id="342" r:id="rId6"/>
    <p:sldId id="343" r:id="rId7"/>
    <p:sldId id="344" r:id="rId8"/>
    <p:sldId id="345" r:id="rId9"/>
    <p:sldId id="346" r:id="rId10"/>
    <p:sldId id="319" r:id="rId11"/>
    <p:sldId id="283" r:id="rId12"/>
    <p:sldId id="299" r:id="rId13"/>
    <p:sldId id="268" r:id="rId14"/>
    <p:sldId id="347" r:id="rId15"/>
    <p:sldId id="279" r:id="rId16"/>
    <p:sldId id="286" r:id="rId17"/>
    <p:sldId id="338" r:id="rId18"/>
    <p:sldId id="307" r:id="rId19"/>
    <p:sldId id="308" r:id="rId20"/>
    <p:sldId id="284" r:id="rId21"/>
    <p:sldId id="264" r:id="rId22"/>
    <p:sldId id="309" r:id="rId23"/>
    <p:sldId id="262" r:id="rId24"/>
    <p:sldId id="348" r:id="rId25"/>
    <p:sldId id="305" r:id="rId26"/>
    <p:sldId id="310" r:id="rId27"/>
    <p:sldId id="263" r:id="rId28"/>
    <p:sldId id="339" r:id="rId29"/>
    <p:sldId id="265" r:id="rId30"/>
    <p:sldId id="269" r:id="rId31"/>
    <p:sldId id="287" r:id="rId32"/>
    <p:sldId id="311" r:id="rId33"/>
    <p:sldId id="349" r:id="rId34"/>
    <p:sldId id="312" r:id="rId35"/>
    <p:sldId id="313" r:id="rId36"/>
    <p:sldId id="288" r:id="rId37"/>
    <p:sldId id="270" r:id="rId38"/>
    <p:sldId id="314" r:id="rId39"/>
    <p:sldId id="350" r:id="rId40"/>
    <p:sldId id="315" r:id="rId41"/>
    <p:sldId id="316" r:id="rId42"/>
    <p:sldId id="340" r:id="rId43"/>
    <p:sldId id="341" r:id="rId44"/>
    <p:sldId id="32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9" autoAdjust="0"/>
    <p:restoredTop sz="94660"/>
  </p:normalViewPr>
  <p:slideViewPr>
    <p:cSldViewPr snapToGrid="0">
      <p:cViewPr varScale="1">
        <p:scale>
          <a:sx n="123" d="100"/>
          <a:sy n="123" d="100"/>
        </p:scale>
        <p:origin x="696" y="2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44D79-692A-4D05-93BC-372259FCEBCB}"/>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E46EB848-04F4-43DF-A687-8CDF176C6B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A499B02-F708-4C93-BFF5-F71E6A078BAE}"/>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09D00BC9-E557-4AF1-86B6-CF04FB9765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8CD806-765A-4AEE-9FC0-23AE1D747F2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3380387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8DFA-6D05-420C-8B73-7A500D3BE1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068291-0889-4A67-B4F4-1CAFB1E9E08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B2931DC-2276-4CE0-9283-10ECCECEFDD1}"/>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58165CD8-5F6B-40DE-B721-920E639378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72EF3-2504-46C6-9DB3-B937546A5DCA}"/>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1312598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EC250-0D48-4CEB-B59A-EEE5FF9012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A62F87-D877-4250-8971-B765C5CF08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30EDEE-41A2-4541-BBFB-3481215F8012}"/>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A9BCCC3F-A8B1-4033-A5F8-8FF404BB9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35B649-AD98-4CEC-B5F4-67E0C9CDF73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116131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4DE9-76AF-4917-A682-D3D704AA08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EE0B5D5-CF21-4ED7-9BD3-393419537006}"/>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021D7A8-F23F-4CA5-A895-8F5286D047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98E2591-43E1-4A7A-BE6E-AFC799425D9D}"/>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2E7AE290-0218-4D72-B098-194C2A2586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101191-93A5-4D5C-8CCC-B3EE46D428AA}"/>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762224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EDAAB-0525-4909-AD03-0FCC02A4E78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B493DD4-072B-43EA-B7D9-4F553646CF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0A4697-0782-432A-8AD9-55A1194C05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2AF575-B70C-4C72-8468-988333E417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AA63F8-A07C-4C73-ACE6-7A8021530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3BBF22-BFF1-488D-8A2F-3A85531A5507}"/>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8" name="Footer Placeholder 7">
            <a:extLst>
              <a:ext uri="{FF2B5EF4-FFF2-40B4-BE49-F238E27FC236}">
                <a16:creationId xmlns:a16="http://schemas.microsoft.com/office/drawing/2014/main" id="{A7092552-41C5-4A76-A1A2-77C79390D9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B08871-770A-4870-8B3D-355AC4F5063C}"/>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470600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5CFC-914F-4732-987D-312EE8383A8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1D7AF4-F409-4FE8-955A-58850427C52A}"/>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4" name="Footer Placeholder 3">
            <a:extLst>
              <a:ext uri="{FF2B5EF4-FFF2-40B4-BE49-F238E27FC236}">
                <a16:creationId xmlns:a16="http://schemas.microsoft.com/office/drawing/2014/main" id="{F7511E0A-6C2F-4E78-8012-9E5C14D609D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A768EA-C7A8-4F8F-B4E1-DCAD2E7B5671}"/>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86933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5F8D54-0F36-4B3F-A5FB-E007928505E2}"/>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3" name="Footer Placeholder 2">
            <a:extLst>
              <a:ext uri="{FF2B5EF4-FFF2-40B4-BE49-F238E27FC236}">
                <a16:creationId xmlns:a16="http://schemas.microsoft.com/office/drawing/2014/main" id="{6F7EEC7B-9861-4324-869C-0CE5E0C41F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0D7545-BB2F-4464-9E14-8CA5BB5BCF46}"/>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45642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77A4F-B614-4D98-9A14-595AF715B6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29EB9B-4216-4921-8FC1-EEC4C9C498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DFFEE0-E67B-49DC-88DB-CB4ECED8A4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D6D4B-9961-4F1D-A498-6991E5C06845}"/>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5D395BF4-AD63-4B63-ACDE-75BE02A3D6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A15050-61CF-4C2C-9B74-88895F80ABF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71407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DA47A-1CC8-4A18-A0E5-0B6B7F6CA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15E74C7-E299-41CF-9304-7EBC395906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1174563-D025-47EA-B1DD-B4E61DB3AC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823B5-AEB5-47E6-A1B0-E8237CE99E01}"/>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B37C55C1-3FB9-4FA7-B3CB-DC7F508556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80FCF-5CBB-4CD4-B214-DEDF47FB3B61}"/>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688420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EC12-9959-4163-87EF-0DBA66C55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2075521-80A4-4B43-84B5-A3F2587B37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628B39-DF18-4DAB-9F79-9190DEB05C10}"/>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DFEC04BD-5A62-49AA-A294-080BA165E6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FE7ED8-8133-4591-A0E2-FA0502F814D0}"/>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981963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146EDB-8226-4E41-B210-63CF064BB9B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B1DE35-8D4B-4871-9478-A512C64002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B5270F-7D3D-4A8B-B8A0-7C8F7C5D7CE9}"/>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3A7DFA67-1D09-492E-9A31-92E57C7423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E7C86-37F5-49E6-A6B2-BBAC61F0C3E0}"/>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813278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B1C3-1AE5-44DE-8C12-43DCAA545D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CFC0AD-4F31-4608-BEBC-C39474D0B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C77B597-05E6-4324-9C0F-DFEDF7780BD9}"/>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E3211CEE-C639-47E9-8DAB-832EAFA70A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A7EF43-F927-4711-ADC5-30E804053C43}"/>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053243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AB6F-A9A0-4C62-8F37-57C807EAE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B8580F0-C472-49B1-8089-7FB71E277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B31EB2-A733-40BC-9A54-13B9B7088637}"/>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DEBE1034-273F-4C7C-93DB-33E379D1BC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D50EE-9C18-41EC-BFB9-A7D293A69159}"/>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699808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EE31A-8732-408E-A47E-9FDB4FA49E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CB57829-8503-4C1C-899F-E678465018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15BE11-3AB9-45E1-9797-E335FA0F484B}"/>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BC3EE22F-A6E1-4C0C-8BF2-D23F685FDE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859B71-BD33-4BF2-9052-F0E896D1DB25}"/>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48242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114FA-27DE-4378-9B17-5AD164B3A4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79B0BE6-AE19-4086-BBE9-A9C96019CD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1E7A20-0B1A-4F71-83C8-86A96B9CE9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39C5CC-A3F7-40A1-91B4-BC039AD26F7D}"/>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182969B5-3FC8-4EC9-8266-07F310BA7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71B3E-1197-4C32-9122-7090428ABE4A}"/>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15297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F4D4-A146-4A29-870B-9FB3F1F7C78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794445-77C3-4575-8CBF-C78FD56187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8F9065-BFAA-4550-8713-944A0DE571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E2019F-6F02-4D8E-B540-8DA19033B1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680417-2B21-4CA6-AC8A-03EDEC7BC6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613E27-C30E-4991-A3E9-F3E96D6DC6F1}"/>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8" name="Footer Placeholder 7">
            <a:extLst>
              <a:ext uri="{FF2B5EF4-FFF2-40B4-BE49-F238E27FC236}">
                <a16:creationId xmlns:a16="http://schemas.microsoft.com/office/drawing/2014/main" id="{07E78E68-A2EB-4E37-9921-7A1AABF2C8D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4B5C01-34D6-48B1-B479-056B5975D0B7}"/>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125460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BFB74-70B1-445C-BD9B-DA98D0D114F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DD8B490-942C-428F-9DEA-62A2820F5F36}"/>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4" name="Footer Placeholder 3">
            <a:extLst>
              <a:ext uri="{FF2B5EF4-FFF2-40B4-BE49-F238E27FC236}">
                <a16:creationId xmlns:a16="http://schemas.microsoft.com/office/drawing/2014/main" id="{376247D1-F190-443A-B563-BF4E9A22DE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EDEFB3-C4DD-430D-92E8-582AF105C83F}"/>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629821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A16760-9911-4379-BE1F-10C576E8E624}"/>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3" name="Footer Placeholder 2">
            <a:extLst>
              <a:ext uri="{FF2B5EF4-FFF2-40B4-BE49-F238E27FC236}">
                <a16:creationId xmlns:a16="http://schemas.microsoft.com/office/drawing/2014/main" id="{6E0D9A0A-8FBC-4469-85C3-ED3A23AAAD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3178AF-FCFF-47AA-82EC-FE043D116931}"/>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864280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B74C-F2B6-4B50-9D91-F088BF3EB6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B86B312-C5AC-48BA-B470-5887928CEF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616097E-7905-4061-8FBE-576173945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2D43E5-BED2-4846-86F0-FBD1CAA37231}"/>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5B99EBAD-EC53-46FF-ACFF-7D712CD1E7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0621E4-9A1A-4E0E-8551-6966F929FB30}"/>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1302977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61EA-BE79-4235-AAC9-5B8C799D7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5EA5330-ECE5-4A61-97DF-4F549AADC3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EDC10F-DC7D-452A-AB5C-6EC91794B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81E92E-3D4E-445B-9486-CBB45855BFD4}"/>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9AB6195C-7285-4702-83E8-0F2228704F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67F3F1-D229-4255-AB36-5BA152253221}"/>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4461428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3A7-705B-4BF8-A73A-D0299AB2A1B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A07A8D-6176-432B-A95D-822792BCB0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6B0AC-2B6A-493D-B03E-849320B6489C}"/>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B62B6A75-2B7C-4DCB-BD3E-46FC200EEE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2A819-5EA8-4777-B661-5F3293B8E1E7}"/>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7497326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9147A-648F-4CDC-AB70-4FF3086D942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4C99796-150F-4FD8-A043-4B7ED50C8D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01AC87-3B4B-4784-BDEA-B625A5704E00}"/>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F16ACD7F-1BDD-4FEC-AB2F-C9F883DD0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6F99B-FBF3-4849-A520-D9997F5C9F20}"/>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61809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52B8147-08A0-413D-A248-FBA2C618636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BACDC116-4650-4879-9AF9-8F603EFD98D4}"/>
              </a:ext>
            </a:extLst>
          </p:cNvPr>
          <p:cNvSpPr>
            <a:spLocks noGrp="1"/>
          </p:cNvSpPr>
          <p:nvPr>
            <p:ph type="title"/>
          </p:nvPr>
        </p:nvSpPr>
        <p:spPr>
          <a:xfrm>
            <a:off x="337556" y="136525"/>
            <a:ext cx="10515600" cy="85076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5B61F10-5416-49B8-9BD2-7E0FF90FC1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FC4B379-514A-4FAA-8C75-F4EEBA1DDB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EBD114B5-106C-4BF7-85CF-0FD707A77C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18B2E4-EDCE-45BB-8B08-EBA391F89F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C022B-2180-49CB-BDDD-9FE1109B0521}" type="slidenum">
              <a:rPr lang="en-US" smtClean="0"/>
              <a:t>‹#›</a:t>
            </a:fld>
            <a:endParaRPr lang="en-US"/>
          </a:p>
        </p:txBody>
      </p:sp>
    </p:spTree>
    <p:extLst>
      <p:ext uri="{BB962C8B-B14F-4D97-AF65-F5344CB8AC3E}">
        <p14:creationId xmlns:p14="http://schemas.microsoft.com/office/powerpoint/2010/main" val="2709150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bg1"/>
          </a:solidFill>
          <a:latin typeface="Aptos Black" panose="020B00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404AEF-E995-479E-933E-BE69D0B5BA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4EE8BEB-0BA3-49BC-812C-3C0E558D4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F78B7-0C78-463B-BEAC-AE37173936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7438F8D7-D5AF-456F-9634-D1F1A1A6D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28AA1E-CFD6-4CA5-99D2-91978FEEE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DC77C6-891F-4CA5-80FE-875FD3F6EA04}" type="slidenum">
              <a:rPr lang="en-US" smtClean="0"/>
              <a:t>‹#›</a:t>
            </a:fld>
            <a:endParaRPr lang="en-US"/>
          </a:p>
        </p:txBody>
      </p:sp>
    </p:spTree>
    <p:extLst>
      <p:ext uri="{BB962C8B-B14F-4D97-AF65-F5344CB8AC3E}">
        <p14:creationId xmlns:p14="http://schemas.microsoft.com/office/powerpoint/2010/main" val="6577812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B36B-3647-4D09-91DC-1DCF0F9DD3F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4A256125-3637-4C74-A6F7-54407C261043}"/>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568E64DB-6D5B-4455-AB36-AED49122EC0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993504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103C33-0828-4EB4-AA04-CA440E9CFE20}"/>
              </a:ext>
            </a:extLst>
          </p:cNvPr>
          <p:cNvSpPr>
            <a:spLocks noGrp="1"/>
          </p:cNvSpPr>
          <p:nvPr>
            <p:ph type="title" idx="4294967295"/>
          </p:nvPr>
        </p:nvSpPr>
        <p:spPr>
          <a:xfrm>
            <a:off x="838200" y="1487010"/>
            <a:ext cx="10515600" cy="1739946"/>
          </a:xfrm>
        </p:spPr>
        <p:txBody>
          <a:bodyPr>
            <a:noAutofit/>
          </a:bodyPr>
          <a:lstStyle/>
          <a:p>
            <a:pPr algn="ctr"/>
            <a:r>
              <a:rPr lang="en-US" sz="9600" dirty="0">
                <a:solidFill>
                  <a:srgbClr val="FFC000"/>
                </a:solidFill>
              </a:rPr>
              <a:t>Game Time</a:t>
            </a:r>
          </a:p>
        </p:txBody>
      </p:sp>
      <p:sp>
        <p:nvSpPr>
          <p:cNvPr id="4" name="Content Placeholder 3">
            <a:extLst>
              <a:ext uri="{FF2B5EF4-FFF2-40B4-BE49-F238E27FC236}">
                <a16:creationId xmlns:a16="http://schemas.microsoft.com/office/drawing/2014/main" id="{C3679C1A-020E-4936-96FB-0D1AD30919C5}"/>
              </a:ext>
            </a:extLst>
          </p:cNvPr>
          <p:cNvSpPr>
            <a:spLocks noGrp="1"/>
          </p:cNvSpPr>
          <p:nvPr>
            <p:ph idx="4294967295"/>
          </p:nvPr>
        </p:nvSpPr>
        <p:spPr>
          <a:xfrm>
            <a:off x="1043126" y="2960704"/>
            <a:ext cx="10178249" cy="2607106"/>
          </a:xfrm>
          <a:noFill/>
        </p:spPr>
        <p:txBody>
          <a:bodyPr>
            <a:normAutofit lnSpcReduction="10000"/>
          </a:bodyPr>
          <a:lstStyle/>
          <a:p>
            <a:pPr marL="0" indent="0" algn="ctr">
              <a:buNone/>
            </a:pPr>
            <a:r>
              <a:rPr lang="en-US" sz="4000" dirty="0"/>
              <a:t>We are going to play a round of “Would you rather?” with questions based on the life of Daniel from the Bible. I will present you with two options. You can only pick one option each time. Ready?</a:t>
            </a:r>
          </a:p>
        </p:txBody>
      </p:sp>
    </p:spTree>
    <p:extLst>
      <p:ext uri="{BB962C8B-B14F-4D97-AF65-F5344CB8AC3E}">
        <p14:creationId xmlns:p14="http://schemas.microsoft.com/office/powerpoint/2010/main" val="212936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45AD1D28-68C7-446C-F3B0-1E535EE3E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9ECDDFDF-AFA4-40E0-4375-229599354B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AB4F19AB-3EB5-4E02-92B7-4CAC4C889F78}"/>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F4415B25-74A4-406B-A00F-08F5342BE612}"/>
              </a:ext>
            </a:extLst>
          </p:cNvPr>
          <p:cNvSpPr>
            <a:spLocks noGrp="1"/>
          </p:cNvSpPr>
          <p:nvPr>
            <p:ph sz="half" idx="4294967295"/>
          </p:nvPr>
        </p:nvSpPr>
        <p:spPr>
          <a:xfrm>
            <a:off x="1182395" y="2907436"/>
            <a:ext cx="3132153" cy="1815483"/>
          </a:xfrm>
        </p:spPr>
        <p:txBody>
          <a:bodyPr>
            <a:normAutofit fontScale="92500"/>
          </a:bodyPr>
          <a:lstStyle/>
          <a:p>
            <a:pPr marL="0" indent="0" algn="ctr">
              <a:buNone/>
            </a:pPr>
            <a:r>
              <a:rPr lang="en-US" sz="4400" b="1" dirty="0">
                <a:solidFill>
                  <a:schemeClr val="bg1"/>
                </a:solidFill>
              </a:rPr>
              <a:t>Be handsome or beautiful.</a:t>
            </a:r>
          </a:p>
        </p:txBody>
      </p:sp>
      <p:sp>
        <p:nvSpPr>
          <p:cNvPr id="11" name="Content Placeholder 2">
            <a:extLst>
              <a:ext uri="{FF2B5EF4-FFF2-40B4-BE49-F238E27FC236}">
                <a16:creationId xmlns:a16="http://schemas.microsoft.com/office/drawing/2014/main" id="{2875ED2D-1FEE-4EDE-93EE-27C227FF683A}"/>
              </a:ext>
            </a:extLst>
          </p:cNvPr>
          <p:cNvSpPr txBox="1">
            <a:spLocks/>
          </p:cNvSpPr>
          <p:nvPr/>
        </p:nvSpPr>
        <p:spPr>
          <a:xfrm>
            <a:off x="8083117" y="2998330"/>
            <a:ext cx="2926487" cy="15483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b="1" dirty="0">
                <a:solidFill>
                  <a:schemeClr val="bg1"/>
                </a:solidFill>
              </a:rPr>
              <a:t>Be super</a:t>
            </a:r>
          </a:p>
          <a:p>
            <a:pPr marL="0" indent="0" algn="ctr">
              <a:buFont typeface="Arial" panose="020B0604020202020204" pitchFamily="34" charset="0"/>
              <a:buNone/>
            </a:pPr>
            <a:r>
              <a:rPr lang="en-US" sz="4400" b="1" dirty="0">
                <a:solidFill>
                  <a:schemeClr val="bg1"/>
                </a:solidFill>
              </a:rPr>
              <a:t>  smart	</a:t>
            </a:r>
          </a:p>
        </p:txBody>
      </p:sp>
      <p:sp>
        <p:nvSpPr>
          <p:cNvPr id="12" name="Rectangle 11">
            <a:extLst>
              <a:ext uri="{FF2B5EF4-FFF2-40B4-BE49-F238E27FC236}">
                <a16:creationId xmlns:a16="http://schemas.microsoft.com/office/drawing/2014/main" id="{3D12A0F1-C58B-43C9-9A82-4844C46AE3D5}"/>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768870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16521-815A-F2FB-7EFC-6C939D5241E3}"/>
            </a:ext>
          </a:extLst>
        </p:cNvPr>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3FC9CAD6-769C-5D54-E12B-46FC3EE13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14B2C869-727A-2C88-D046-0D4C185E8E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137BADA3-AE96-7C32-27BB-AF9684DFCE63}"/>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7F1A414E-DE79-A649-F19A-167C9417C1CF}"/>
              </a:ext>
            </a:extLst>
          </p:cNvPr>
          <p:cNvSpPr>
            <a:spLocks noGrp="1"/>
          </p:cNvSpPr>
          <p:nvPr>
            <p:ph sz="half" idx="4294967295"/>
          </p:nvPr>
        </p:nvSpPr>
        <p:spPr>
          <a:xfrm>
            <a:off x="1182395" y="2907436"/>
            <a:ext cx="3132153" cy="1815483"/>
          </a:xfrm>
        </p:spPr>
        <p:txBody>
          <a:bodyPr>
            <a:normAutofit/>
          </a:bodyPr>
          <a:lstStyle/>
          <a:p>
            <a:pPr marL="0" indent="0" algn="ctr">
              <a:buNone/>
            </a:pPr>
            <a:r>
              <a:rPr lang="en-US" sz="4000" b="1" dirty="0">
                <a:solidFill>
                  <a:schemeClr val="bg1"/>
                </a:solidFill>
              </a:rPr>
              <a:t>Eat hamburgers and cake.</a:t>
            </a:r>
          </a:p>
        </p:txBody>
      </p:sp>
      <p:sp>
        <p:nvSpPr>
          <p:cNvPr id="11" name="Content Placeholder 2">
            <a:extLst>
              <a:ext uri="{FF2B5EF4-FFF2-40B4-BE49-F238E27FC236}">
                <a16:creationId xmlns:a16="http://schemas.microsoft.com/office/drawing/2014/main" id="{5CF292D3-82A4-65FD-3BDA-3E7185E78796}"/>
              </a:ext>
            </a:extLst>
          </p:cNvPr>
          <p:cNvSpPr txBox="1">
            <a:spLocks/>
          </p:cNvSpPr>
          <p:nvPr/>
        </p:nvSpPr>
        <p:spPr>
          <a:xfrm>
            <a:off x="8083117" y="2998330"/>
            <a:ext cx="2926487" cy="15483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b="1" dirty="0">
                <a:solidFill>
                  <a:schemeClr val="bg1"/>
                </a:solidFill>
              </a:rPr>
              <a:t>Eat only vegetables.</a:t>
            </a:r>
          </a:p>
        </p:txBody>
      </p:sp>
      <p:sp>
        <p:nvSpPr>
          <p:cNvPr id="12" name="Rectangle 11">
            <a:extLst>
              <a:ext uri="{FF2B5EF4-FFF2-40B4-BE49-F238E27FC236}">
                <a16:creationId xmlns:a16="http://schemas.microsoft.com/office/drawing/2014/main" id="{5ADDC084-6040-097F-AEE2-B6F59A1A8D63}"/>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3680700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D32CB-7B77-BA9E-5463-DADD1AD89B83}"/>
            </a:ext>
          </a:extLst>
        </p:cNvPr>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45553C5C-E5A6-96E3-EE35-2D188F6F0B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62E43570-AFED-80D3-679B-B0ADF45670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C3659D9A-E3E2-35F2-A05B-BC43BAD17D4B}"/>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4E13E355-75F4-7C99-95AA-B371F5F4751C}"/>
              </a:ext>
            </a:extLst>
          </p:cNvPr>
          <p:cNvSpPr>
            <a:spLocks noGrp="1"/>
          </p:cNvSpPr>
          <p:nvPr>
            <p:ph sz="half" idx="4294967295"/>
          </p:nvPr>
        </p:nvSpPr>
        <p:spPr>
          <a:xfrm>
            <a:off x="1182395" y="2907436"/>
            <a:ext cx="3132153" cy="2201663"/>
          </a:xfrm>
        </p:spPr>
        <p:txBody>
          <a:bodyPr>
            <a:normAutofit lnSpcReduction="10000"/>
          </a:bodyPr>
          <a:lstStyle/>
          <a:p>
            <a:pPr marL="0" indent="0" algn="ctr">
              <a:buNone/>
            </a:pPr>
            <a:r>
              <a:rPr lang="en-US" sz="4000" b="1" dirty="0">
                <a:solidFill>
                  <a:schemeClr val="bg1"/>
                </a:solidFill>
              </a:rPr>
              <a:t>Drink only coffee and energy drinks.</a:t>
            </a:r>
          </a:p>
        </p:txBody>
      </p:sp>
      <p:sp>
        <p:nvSpPr>
          <p:cNvPr id="11" name="Content Placeholder 2">
            <a:extLst>
              <a:ext uri="{FF2B5EF4-FFF2-40B4-BE49-F238E27FC236}">
                <a16:creationId xmlns:a16="http://schemas.microsoft.com/office/drawing/2014/main" id="{3A924DF6-5690-3199-DF93-E98B6165877F}"/>
              </a:ext>
            </a:extLst>
          </p:cNvPr>
          <p:cNvSpPr txBox="1">
            <a:spLocks/>
          </p:cNvSpPr>
          <p:nvPr/>
        </p:nvSpPr>
        <p:spPr>
          <a:xfrm>
            <a:off x="8164310" y="3145301"/>
            <a:ext cx="2926487" cy="15483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b="1" dirty="0">
                <a:solidFill>
                  <a:schemeClr val="bg1"/>
                </a:solidFill>
              </a:rPr>
              <a:t>Drink only water.</a:t>
            </a:r>
          </a:p>
        </p:txBody>
      </p:sp>
      <p:sp>
        <p:nvSpPr>
          <p:cNvPr id="12" name="Rectangle 11">
            <a:extLst>
              <a:ext uri="{FF2B5EF4-FFF2-40B4-BE49-F238E27FC236}">
                <a16:creationId xmlns:a16="http://schemas.microsoft.com/office/drawing/2014/main" id="{A5E70591-F985-A50E-3EC7-96982348CF8A}"/>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2277598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F8364-4CD9-DA8C-2792-A7C1DDA4E936}"/>
            </a:ext>
          </a:extLst>
        </p:cNvPr>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FD690C59-ADC8-B0FB-7984-50A21A65C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F3A8DB96-A08D-1AD5-FD37-9CA20900A5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22A5BA80-C6C7-7C87-47EC-EA569C74B952}"/>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EE625FD3-7DF3-67A6-2F9A-CC8889ECE426}"/>
              </a:ext>
            </a:extLst>
          </p:cNvPr>
          <p:cNvSpPr>
            <a:spLocks noGrp="1"/>
          </p:cNvSpPr>
          <p:nvPr>
            <p:ph sz="half" idx="4294967295"/>
          </p:nvPr>
        </p:nvSpPr>
        <p:spPr>
          <a:xfrm>
            <a:off x="1182395" y="2907436"/>
            <a:ext cx="3132153" cy="2201663"/>
          </a:xfrm>
        </p:spPr>
        <p:txBody>
          <a:bodyPr>
            <a:normAutofit lnSpcReduction="10000"/>
          </a:bodyPr>
          <a:lstStyle/>
          <a:p>
            <a:pPr marL="0" indent="0" algn="ctr">
              <a:buNone/>
            </a:pPr>
            <a:r>
              <a:rPr lang="en-US" sz="4000" b="1" dirty="0">
                <a:solidFill>
                  <a:schemeClr val="bg1"/>
                </a:solidFill>
              </a:rPr>
              <a:t>Worship a golden statue of a fake god.</a:t>
            </a:r>
          </a:p>
        </p:txBody>
      </p:sp>
      <p:sp>
        <p:nvSpPr>
          <p:cNvPr id="11" name="Content Placeholder 2">
            <a:extLst>
              <a:ext uri="{FF2B5EF4-FFF2-40B4-BE49-F238E27FC236}">
                <a16:creationId xmlns:a16="http://schemas.microsoft.com/office/drawing/2014/main" id="{F6BCC820-3812-8C7B-431B-A6009DED2400}"/>
              </a:ext>
            </a:extLst>
          </p:cNvPr>
          <p:cNvSpPr txBox="1">
            <a:spLocks/>
          </p:cNvSpPr>
          <p:nvPr/>
        </p:nvSpPr>
        <p:spPr>
          <a:xfrm>
            <a:off x="8083117" y="2871926"/>
            <a:ext cx="2975495" cy="215283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b="1" dirty="0">
                <a:solidFill>
                  <a:schemeClr val="bg1"/>
                </a:solidFill>
                <a:latin typeface="Aptos" panose="020B0004020202020204" pitchFamily="34" charset="0"/>
              </a:rPr>
              <a:t>Be thrown into a blazing furnace.</a:t>
            </a:r>
          </a:p>
        </p:txBody>
      </p:sp>
      <p:sp>
        <p:nvSpPr>
          <p:cNvPr id="12" name="Rectangle 11">
            <a:extLst>
              <a:ext uri="{FF2B5EF4-FFF2-40B4-BE49-F238E27FC236}">
                <a16:creationId xmlns:a16="http://schemas.microsoft.com/office/drawing/2014/main" id="{7D625B32-6B49-D08C-9E9F-B3CE5B85FAC6}"/>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51263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18387-F3DD-BF9A-1664-19517EC445A8}"/>
            </a:ext>
          </a:extLst>
        </p:cNvPr>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7408F008-14DF-82E8-53F0-8D9982C410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1BDDD1A1-CA3E-2F3D-FA17-062AE6490B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2F25E830-0EDF-A710-9E17-A008AF0B6673}"/>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6C2BCC3C-8113-A789-E437-94949D4B2BBF}"/>
              </a:ext>
            </a:extLst>
          </p:cNvPr>
          <p:cNvSpPr>
            <a:spLocks noGrp="1"/>
          </p:cNvSpPr>
          <p:nvPr>
            <p:ph sz="half" idx="4294967295"/>
          </p:nvPr>
        </p:nvSpPr>
        <p:spPr>
          <a:xfrm>
            <a:off x="1182395" y="2907436"/>
            <a:ext cx="3132153" cy="2201663"/>
          </a:xfrm>
        </p:spPr>
        <p:txBody>
          <a:bodyPr>
            <a:normAutofit fontScale="92500"/>
          </a:bodyPr>
          <a:lstStyle/>
          <a:p>
            <a:pPr marL="0" indent="0" algn="ctr">
              <a:buNone/>
            </a:pPr>
            <a:r>
              <a:rPr lang="en-US" sz="4000" b="1" dirty="0">
                <a:solidFill>
                  <a:schemeClr val="bg1"/>
                </a:solidFill>
              </a:rPr>
              <a:t>Be able to interpret what dreams mean.</a:t>
            </a:r>
          </a:p>
        </p:txBody>
      </p:sp>
      <p:sp>
        <p:nvSpPr>
          <p:cNvPr id="11" name="Content Placeholder 2">
            <a:extLst>
              <a:ext uri="{FF2B5EF4-FFF2-40B4-BE49-F238E27FC236}">
                <a16:creationId xmlns:a16="http://schemas.microsoft.com/office/drawing/2014/main" id="{40F00228-1F09-9430-FFEB-115A7B2E28F9}"/>
              </a:ext>
            </a:extLst>
          </p:cNvPr>
          <p:cNvSpPr txBox="1">
            <a:spLocks/>
          </p:cNvSpPr>
          <p:nvPr/>
        </p:nvSpPr>
        <p:spPr>
          <a:xfrm>
            <a:off x="8083117" y="2871926"/>
            <a:ext cx="2975495" cy="215283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b="1" dirty="0">
                <a:solidFill>
                  <a:schemeClr val="bg1"/>
                </a:solidFill>
                <a:latin typeface="Aptos" panose="020B0004020202020204" pitchFamily="34" charset="0"/>
              </a:rPr>
              <a:t>Be killed and cut into pieces.</a:t>
            </a:r>
          </a:p>
        </p:txBody>
      </p:sp>
      <p:sp>
        <p:nvSpPr>
          <p:cNvPr id="12" name="Rectangle 11">
            <a:extLst>
              <a:ext uri="{FF2B5EF4-FFF2-40B4-BE49-F238E27FC236}">
                <a16:creationId xmlns:a16="http://schemas.microsoft.com/office/drawing/2014/main" id="{6FF3E5BF-379F-A5E7-9443-D8EE2ED9F3B1}"/>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336986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D092F-E7ED-B127-3913-9D902B88629B}"/>
            </a:ext>
          </a:extLst>
        </p:cNvPr>
        <p:cNvGrpSpPr/>
        <p:nvPr/>
      </p:nvGrpSpPr>
      <p:grpSpPr>
        <a:xfrm>
          <a:off x="0" y="0"/>
          <a:ext cx="0" cy="0"/>
          <a:chOff x="0" y="0"/>
          <a:chExt cx="0" cy="0"/>
        </a:xfrm>
      </p:grpSpPr>
      <p:pic>
        <p:nvPicPr>
          <p:cNvPr id="9" name="Picture 8" descr="A purple circle with yellow border&#10;&#10;AI-generated content may be incorrect.">
            <a:extLst>
              <a:ext uri="{FF2B5EF4-FFF2-40B4-BE49-F238E27FC236}">
                <a16:creationId xmlns:a16="http://schemas.microsoft.com/office/drawing/2014/main" id="{73A9A289-A039-A11C-4FCD-7D38E5FA7E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121" y="2017449"/>
            <a:ext cx="3710866" cy="3710866"/>
          </a:xfrm>
          <a:prstGeom prst="rect">
            <a:avLst/>
          </a:prstGeom>
        </p:spPr>
      </p:pic>
      <p:pic>
        <p:nvPicPr>
          <p:cNvPr id="5" name="Picture 4" descr="A purple circle with yellow border&#10;&#10;AI-generated content may be incorrect.">
            <a:extLst>
              <a:ext uri="{FF2B5EF4-FFF2-40B4-BE49-F238E27FC236}">
                <a16:creationId xmlns:a16="http://schemas.microsoft.com/office/drawing/2014/main" id="{574231B7-CFBB-F5EC-5EBB-121E7EE35F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262" y="2064059"/>
            <a:ext cx="3710866" cy="3710866"/>
          </a:xfrm>
          <a:prstGeom prst="rect">
            <a:avLst/>
          </a:prstGeom>
        </p:spPr>
      </p:pic>
      <p:sp>
        <p:nvSpPr>
          <p:cNvPr id="2" name="Title 1">
            <a:extLst>
              <a:ext uri="{FF2B5EF4-FFF2-40B4-BE49-F238E27FC236}">
                <a16:creationId xmlns:a16="http://schemas.microsoft.com/office/drawing/2014/main" id="{B9A93733-2179-1B54-17F8-728EB39260A5}"/>
              </a:ext>
            </a:extLst>
          </p:cNvPr>
          <p:cNvSpPr>
            <a:spLocks noGrp="1"/>
          </p:cNvSpPr>
          <p:nvPr>
            <p:ph type="title" idx="4294967295"/>
          </p:nvPr>
        </p:nvSpPr>
        <p:spPr>
          <a:xfrm>
            <a:off x="0" y="865573"/>
            <a:ext cx="11380788" cy="1047365"/>
          </a:xfrm>
        </p:spPr>
        <p:txBody>
          <a:bodyPr>
            <a:noAutofit/>
          </a:bodyPr>
          <a:lstStyle/>
          <a:p>
            <a:pPr algn="ctr"/>
            <a:r>
              <a:rPr lang="en-US" sz="7200" dirty="0">
                <a:solidFill>
                  <a:srgbClr val="FFC000"/>
                </a:solidFill>
              </a:rPr>
              <a:t>Would you rather?</a:t>
            </a:r>
          </a:p>
        </p:txBody>
      </p:sp>
      <p:sp>
        <p:nvSpPr>
          <p:cNvPr id="3" name="Content Placeholder 2">
            <a:extLst>
              <a:ext uri="{FF2B5EF4-FFF2-40B4-BE49-F238E27FC236}">
                <a16:creationId xmlns:a16="http://schemas.microsoft.com/office/drawing/2014/main" id="{6C3E7BA4-670C-2467-996C-DB17FABD305F}"/>
              </a:ext>
            </a:extLst>
          </p:cNvPr>
          <p:cNvSpPr>
            <a:spLocks noGrp="1"/>
          </p:cNvSpPr>
          <p:nvPr>
            <p:ph sz="half" idx="4294967295"/>
          </p:nvPr>
        </p:nvSpPr>
        <p:spPr>
          <a:xfrm>
            <a:off x="1182395" y="2907436"/>
            <a:ext cx="3132153" cy="2201663"/>
          </a:xfrm>
        </p:spPr>
        <p:txBody>
          <a:bodyPr>
            <a:normAutofit/>
          </a:bodyPr>
          <a:lstStyle/>
          <a:p>
            <a:pPr marL="0" indent="0" algn="ctr">
              <a:buNone/>
            </a:pPr>
            <a:r>
              <a:rPr lang="en-US" b="1" dirty="0"/>
              <a:t>Be able to interpret strange writings on a wall written by a floating hand.</a:t>
            </a:r>
          </a:p>
        </p:txBody>
      </p:sp>
      <p:sp>
        <p:nvSpPr>
          <p:cNvPr id="11" name="Content Placeholder 2">
            <a:extLst>
              <a:ext uri="{FF2B5EF4-FFF2-40B4-BE49-F238E27FC236}">
                <a16:creationId xmlns:a16="http://schemas.microsoft.com/office/drawing/2014/main" id="{65FF9363-3F05-1630-A885-44EF96C2E5DD}"/>
              </a:ext>
            </a:extLst>
          </p:cNvPr>
          <p:cNvSpPr txBox="1">
            <a:spLocks/>
          </p:cNvSpPr>
          <p:nvPr/>
        </p:nvSpPr>
        <p:spPr>
          <a:xfrm>
            <a:off x="8083117" y="2871926"/>
            <a:ext cx="2975495" cy="2277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ctr">
              <a:buNone/>
              <a:defRPr/>
            </a:pPr>
            <a:r>
              <a:rPr lang="en-US" sz="2400" b="1" dirty="0">
                <a:solidFill>
                  <a:prstClr val="white"/>
                </a:solidFill>
                <a:latin typeface="Aptos" panose="020B0004020202020204" pitchFamily="34" charset="0"/>
              </a:rPr>
              <a:t>Wear purple clothes, a gold chain, and become the 3</a:t>
            </a:r>
            <a:r>
              <a:rPr lang="en-US" sz="2400" b="1" baseline="30000" dirty="0">
                <a:solidFill>
                  <a:prstClr val="white"/>
                </a:solidFill>
                <a:latin typeface="Aptos" panose="020B0004020202020204" pitchFamily="34" charset="0"/>
              </a:rPr>
              <a:t>rd</a:t>
            </a:r>
            <a:r>
              <a:rPr lang="en-US" sz="2400" b="1" dirty="0">
                <a:solidFill>
                  <a:prstClr val="white"/>
                </a:solidFill>
                <a:latin typeface="Aptos" panose="020B0004020202020204" pitchFamily="34" charset="0"/>
              </a:rPr>
              <a:t> most powerful person in all of the land. </a:t>
            </a:r>
          </a:p>
        </p:txBody>
      </p:sp>
      <p:sp>
        <p:nvSpPr>
          <p:cNvPr id="12" name="Rectangle 11">
            <a:extLst>
              <a:ext uri="{FF2B5EF4-FFF2-40B4-BE49-F238E27FC236}">
                <a16:creationId xmlns:a16="http://schemas.microsoft.com/office/drawing/2014/main" id="{A41B968C-FD5B-8906-0946-3270F4C25292}"/>
              </a:ext>
            </a:extLst>
          </p:cNvPr>
          <p:cNvSpPr/>
          <p:nvPr/>
        </p:nvSpPr>
        <p:spPr>
          <a:xfrm>
            <a:off x="4796626" y="2987691"/>
            <a:ext cx="2975495"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ptos Black" panose="020B0004020202020204" pitchFamily="34" charset="0"/>
              </a:rPr>
              <a:t>OR…</a:t>
            </a:r>
          </a:p>
        </p:txBody>
      </p:sp>
    </p:spTree>
    <p:extLst>
      <p:ext uri="{BB962C8B-B14F-4D97-AF65-F5344CB8AC3E}">
        <p14:creationId xmlns:p14="http://schemas.microsoft.com/office/powerpoint/2010/main" val="2773115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728589F-52AF-44D7-849E-0D447476E7A7}"/>
              </a:ext>
            </a:extLst>
          </p:cNvPr>
          <p:cNvSpPr txBox="1">
            <a:spLocks/>
          </p:cNvSpPr>
          <p:nvPr/>
        </p:nvSpPr>
        <p:spPr>
          <a:xfrm>
            <a:off x="957891" y="1624614"/>
            <a:ext cx="10515600" cy="3777448"/>
          </a:xfrm>
          <a:prstGeom prst="rect">
            <a:avLst/>
          </a:prstGeom>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3200" b="1" dirty="0">
                <a:solidFill>
                  <a:schemeClr val="bg1"/>
                </a:solidFill>
                <a:latin typeface="Aptos Black" panose="020B0004020202020204" pitchFamily="34" charset="0"/>
              </a:rPr>
              <a:t>What is a leader?</a:t>
            </a:r>
          </a:p>
        </p:txBody>
      </p:sp>
    </p:spTree>
    <p:extLst>
      <p:ext uri="{BB962C8B-B14F-4D97-AF65-F5344CB8AC3E}">
        <p14:creationId xmlns:p14="http://schemas.microsoft.com/office/powerpoint/2010/main" val="3305418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C205-09AE-453A-8929-5A1F4AD0332A}"/>
              </a:ext>
            </a:extLst>
          </p:cNvPr>
          <p:cNvSpPr>
            <a:spLocks noGrp="1"/>
          </p:cNvSpPr>
          <p:nvPr>
            <p:ph type="title" idx="4294967295"/>
          </p:nvPr>
        </p:nvSpPr>
        <p:spPr>
          <a:xfrm>
            <a:off x="1114148" y="1314758"/>
            <a:ext cx="10515600" cy="1325563"/>
          </a:xfrm>
        </p:spPr>
        <p:txBody>
          <a:bodyPr>
            <a:normAutofit fontScale="90000"/>
          </a:bodyPr>
          <a:lstStyle/>
          <a:p>
            <a:pPr algn="ctr"/>
            <a:r>
              <a:rPr lang="en-US" sz="12500" b="1" dirty="0">
                <a:solidFill>
                  <a:srgbClr val="FFC000"/>
                </a:solidFill>
              </a:rPr>
              <a:t>Leader</a:t>
            </a:r>
          </a:p>
        </p:txBody>
      </p:sp>
      <p:sp>
        <p:nvSpPr>
          <p:cNvPr id="3" name="Content Placeholder 2">
            <a:extLst>
              <a:ext uri="{FF2B5EF4-FFF2-40B4-BE49-F238E27FC236}">
                <a16:creationId xmlns:a16="http://schemas.microsoft.com/office/drawing/2014/main" id="{061F1EF9-B5D7-4364-ABD7-D612AAD43B48}"/>
              </a:ext>
            </a:extLst>
          </p:cNvPr>
          <p:cNvSpPr>
            <a:spLocks noGrp="1"/>
          </p:cNvSpPr>
          <p:nvPr>
            <p:ph idx="4294967295"/>
          </p:nvPr>
        </p:nvSpPr>
        <p:spPr>
          <a:xfrm>
            <a:off x="874450" y="2664735"/>
            <a:ext cx="10981677" cy="3369569"/>
          </a:xfrm>
        </p:spPr>
        <p:txBody>
          <a:bodyPr>
            <a:normAutofit lnSpcReduction="10000"/>
          </a:bodyPr>
          <a:lstStyle/>
          <a:p>
            <a:pPr marL="0" indent="0" algn="ctr">
              <a:buNone/>
            </a:pPr>
            <a:r>
              <a:rPr lang="en-US" sz="8800" dirty="0"/>
              <a:t>Someone who leads by putting God and others first.</a:t>
            </a:r>
          </a:p>
        </p:txBody>
      </p:sp>
    </p:spTree>
    <p:extLst>
      <p:ext uri="{BB962C8B-B14F-4D97-AF65-F5344CB8AC3E}">
        <p14:creationId xmlns:p14="http://schemas.microsoft.com/office/powerpoint/2010/main" val="4291766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idx="4294967295"/>
          </p:nvPr>
        </p:nvSpPr>
        <p:spPr>
          <a:xfrm>
            <a:off x="784934" y="1521430"/>
            <a:ext cx="10515600" cy="1325563"/>
          </a:xfrm>
        </p:spPr>
        <p:txBody>
          <a:bodyPr>
            <a:normAutofit/>
          </a:bodyPr>
          <a:lstStyle/>
          <a:p>
            <a:pPr algn="ctr"/>
            <a:r>
              <a:rPr lang="en-US" sz="8800" b="1" dirty="0">
                <a:solidFill>
                  <a:srgbClr val="FFC000"/>
                </a:solidFill>
              </a:rPr>
              <a:t>John 3:30</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4294967295"/>
          </p:nvPr>
        </p:nvSpPr>
        <p:spPr>
          <a:xfrm>
            <a:off x="891466" y="2743200"/>
            <a:ext cx="10515600" cy="3738576"/>
          </a:xfrm>
        </p:spPr>
        <p:txBody>
          <a:bodyPr>
            <a:normAutofit/>
          </a:bodyPr>
          <a:lstStyle/>
          <a:p>
            <a:pPr marL="0" indent="0" algn="ctr">
              <a:buNone/>
            </a:pPr>
            <a:r>
              <a:rPr lang="en-US" sz="7200" dirty="0">
                <a:effectLst/>
                <a:ea typeface="Calibri" panose="020F0502020204030204" pitchFamily="34" charset="0"/>
                <a:cs typeface="Times New Roman" panose="02020603050405020304" pitchFamily="18" charset="0"/>
              </a:rPr>
              <a:t>“</a:t>
            </a:r>
            <a:r>
              <a:rPr lang="en-US" sz="7200" u="sng" dirty="0">
                <a:solidFill>
                  <a:srgbClr val="FFC000"/>
                </a:solidFill>
                <a:effectLst/>
                <a:ea typeface="Calibri" panose="020F0502020204030204" pitchFamily="34" charset="0"/>
                <a:cs typeface="Times New Roman" panose="02020603050405020304" pitchFamily="18" charset="0"/>
              </a:rPr>
              <a:t>He</a:t>
            </a:r>
            <a:r>
              <a:rPr lang="en-US" sz="7200" dirty="0">
                <a:effectLst/>
                <a:ea typeface="Calibri" panose="020F0502020204030204" pitchFamily="34" charset="0"/>
                <a:cs typeface="Times New Roman" panose="02020603050405020304" pitchFamily="18" charset="0"/>
              </a:rPr>
              <a:t> must </a:t>
            </a:r>
            <a:r>
              <a:rPr lang="en-US" sz="7200" u="sng" dirty="0">
                <a:solidFill>
                  <a:srgbClr val="FFC000"/>
                </a:solidFill>
                <a:effectLst/>
                <a:ea typeface="Calibri" panose="020F0502020204030204" pitchFamily="34" charset="0"/>
                <a:cs typeface="Times New Roman" panose="02020603050405020304" pitchFamily="18" charset="0"/>
              </a:rPr>
              <a:t>become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more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important</a:t>
            </a:r>
            <a:r>
              <a:rPr lang="en-US" sz="7200" dirty="0">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a:t>
            </a:r>
            <a:r>
              <a:rPr lang="en-US" sz="7200" dirty="0">
                <a:effectLst/>
                <a:ea typeface="Calibri" panose="020F0502020204030204" pitchFamily="34" charset="0"/>
                <a:cs typeface="Times New Roman" panose="02020603050405020304" pitchFamily="18" charset="0"/>
              </a:rPr>
              <a:t> must </a:t>
            </a:r>
            <a:r>
              <a:rPr lang="en-US" sz="7200" u="sng" dirty="0">
                <a:solidFill>
                  <a:srgbClr val="FFC000"/>
                </a:solidFill>
                <a:effectLst/>
                <a:ea typeface="Calibri" panose="020F0502020204030204" pitchFamily="34" charset="0"/>
                <a:cs typeface="Times New Roman" panose="02020603050405020304" pitchFamily="18" charset="0"/>
              </a:rPr>
              <a:t>become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less</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important</a:t>
            </a:r>
            <a:r>
              <a:rPr lang="en-US" sz="7200" dirty="0">
                <a:effectLst/>
                <a:ea typeface="Calibri" panose="020F0502020204030204" pitchFamily="34" charset="0"/>
                <a:cs typeface="Times New Roman" panose="02020603050405020304" pitchFamily="18" charset="0"/>
              </a:rPr>
              <a:t>.” </a:t>
            </a:r>
            <a:endParaRPr lang="en-US" sz="9600" dirty="0"/>
          </a:p>
        </p:txBody>
      </p:sp>
      <p:sp>
        <p:nvSpPr>
          <p:cNvPr id="5" name="Title 3">
            <a:extLst>
              <a:ext uri="{FF2B5EF4-FFF2-40B4-BE49-F238E27FC236}">
                <a16:creationId xmlns:a16="http://schemas.microsoft.com/office/drawing/2014/main" id="{BB689022-25E0-4C57-8577-2C0AA213A9AE}"/>
              </a:ext>
            </a:extLst>
          </p:cNvPr>
          <p:cNvSpPr txBox="1">
            <a:spLocks/>
          </p:cNvSpPr>
          <p:nvPr/>
        </p:nvSpPr>
        <p:spPr>
          <a:xfrm>
            <a:off x="261151" y="202653"/>
            <a:ext cx="10515600" cy="81230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US" sz="5400" i="0" u="none" strike="noStrike" kern="1200" cap="none" spc="0" normalizeH="0" baseline="0" noProof="0" dirty="0">
                <a:ln>
                  <a:noFill/>
                </a:ln>
                <a:solidFill>
                  <a:schemeClr val="bg1"/>
                </a:solidFill>
                <a:uLnTx/>
                <a:uFillTx/>
                <a:latin typeface="Aptos Black" panose="020B0004020202020204" pitchFamily="34" charset="0"/>
              </a:rPr>
              <a:t>Memory Verse</a:t>
            </a:r>
          </a:p>
        </p:txBody>
      </p:sp>
    </p:spTree>
    <p:extLst>
      <p:ext uri="{BB962C8B-B14F-4D97-AF65-F5344CB8AC3E}">
        <p14:creationId xmlns:p14="http://schemas.microsoft.com/office/powerpoint/2010/main" val="1634845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mory Verse">
            <a:hlinkClick r:id="" action="ppaction://media"/>
            <a:extLst>
              <a:ext uri="{FF2B5EF4-FFF2-40B4-BE49-F238E27FC236}">
                <a16:creationId xmlns:a16="http://schemas.microsoft.com/office/drawing/2014/main" id="{87C28513-FBD0-07BB-BA69-8A6C8D181A4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1794" cy="6858000"/>
          </a:xfrm>
          <a:prstGeom prst="rect">
            <a:avLst/>
          </a:prstGeom>
        </p:spPr>
      </p:pic>
    </p:spTree>
    <p:extLst>
      <p:ext uri="{BB962C8B-B14F-4D97-AF65-F5344CB8AC3E}">
        <p14:creationId xmlns:p14="http://schemas.microsoft.com/office/powerpoint/2010/main" val="532157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FF9E4-4523-0B22-B8DD-301AD8CCB4B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0FC55C8-3D7B-2520-33EF-9D1C57CE283D}"/>
              </a:ext>
            </a:extLst>
          </p:cNvPr>
          <p:cNvSpPr>
            <a:spLocks noGrp="1"/>
          </p:cNvSpPr>
          <p:nvPr>
            <p:ph type="title" idx="4294967295"/>
          </p:nvPr>
        </p:nvSpPr>
        <p:spPr>
          <a:xfrm>
            <a:off x="784934" y="1521430"/>
            <a:ext cx="10515600" cy="1325563"/>
          </a:xfrm>
        </p:spPr>
        <p:txBody>
          <a:bodyPr>
            <a:normAutofit/>
          </a:bodyPr>
          <a:lstStyle/>
          <a:p>
            <a:pPr algn="ctr"/>
            <a:r>
              <a:rPr lang="en-US" sz="8800" b="1" dirty="0">
                <a:solidFill>
                  <a:srgbClr val="FFC000"/>
                </a:solidFill>
              </a:rPr>
              <a:t>John 3:30</a:t>
            </a:r>
          </a:p>
        </p:txBody>
      </p:sp>
      <p:sp>
        <p:nvSpPr>
          <p:cNvPr id="2" name="Content Placeholder 1">
            <a:extLst>
              <a:ext uri="{FF2B5EF4-FFF2-40B4-BE49-F238E27FC236}">
                <a16:creationId xmlns:a16="http://schemas.microsoft.com/office/drawing/2014/main" id="{4F8F4BF3-7170-BBE1-9809-4FDE5292D88D}"/>
              </a:ext>
            </a:extLst>
          </p:cNvPr>
          <p:cNvSpPr>
            <a:spLocks noGrp="1"/>
          </p:cNvSpPr>
          <p:nvPr>
            <p:ph idx="4294967295"/>
          </p:nvPr>
        </p:nvSpPr>
        <p:spPr>
          <a:xfrm>
            <a:off x="891466" y="2743200"/>
            <a:ext cx="10515600" cy="3738576"/>
          </a:xfrm>
        </p:spPr>
        <p:txBody>
          <a:bodyPr>
            <a:normAutofit/>
          </a:bodyPr>
          <a:lstStyle/>
          <a:p>
            <a:pPr marL="0" indent="0" algn="ctr">
              <a:buNone/>
            </a:pPr>
            <a:r>
              <a:rPr lang="en-US" sz="7200" dirty="0">
                <a:effectLst/>
                <a:ea typeface="Calibri" panose="020F0502020204030204" pitchFamily="34" charset="0"/>
                <a:cs typeface="Times New Roman" panose="02020603050405020304" pitchFamily="18" charset="0"/>
              </a:rPr>
              <a:t>“</a:t>
            </a:r>
            <a:r>
              <a:rPr lang="en-US" sz="7200" u="sng" dirty="0">
                <a:solidFill>
                  <a:srgbClr val="FFC000"/>
                </a:solidFill>
                <a:effectLst/>
                <a:ea typeface="Calibri" panose="020F0502020204030204" pitchFamily="34" charset="0"/>
                <a:cs typeface="Times New Roman" panose="02020603050405020304" pitchFamily="18" charset="0"/>
              </a:rPr>
              <a:t>He</a:t>
            </a:r>
            <a:r>
              <a:rPr lang="en-US" sz="7200" dirty="0">
                <a:effectLst/>
                <a:ea typeface="Calibri" panose="020F0502020204030204" pitchFamily="34" charset="0"/>
                <a:cs typeface="Times New Roman" panose="02020603050405020304" pitchFamily="18" charset="0"/>
              </a:rPr>
              <a:t> must </a:t>
            </a:r>
            <a:r>
              <a:rPr lang="en-US" sz="7200" u="sng" dirty="0">
                <a:solidFill>
                  <a:srgbClr val="FFC000"/>
                </a:solidFill>
                <a:effectLst/>
                <a:ea typeface="Calibri" panose="020F0502020204030204" pitchFamily="34" charset="0"/>
                <a:cs typeface="Times New Roman" panose="02020603050405020304" pitchFamily="18" charset="0"/>
              </a:rPr>
              <a:t>become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more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important</a:t>
            </a:r>
            <a:r>
              <a:rPr lang="en-US" sz="7200" dirty="0">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a:t>
            </a:r>
            <a:r>
              <a:rPr lang="en-US" sz="7200" dirty="0">
                <a:effectLst/>
                <a:ea typeface="Calibri" panose="020F0502020204030204" pitchFamily="34" charset="0"/>
                <a:cs typeface="Times New Roman" panose="02020603050405020304" pitchFamily="18" charset="0"/>
              </a:rPr>
              <a:t> must </a:t>
            </a:r>
            <a:r>
              <a:rPr lang="en-US" sz="7200" u="sng" dirty="0">
                <a:solidFill>
                  <a:srgbClr val="FFC000"/>
                </a:solidFill>
                <a:effectLst/>
                <a:ea typeface="Calibri" panose="020F0502020204030204" pitchFamily="34" charset="0"/>
                <a:cs typeface="Times New Roman" panose="02020603050405020304" pitchFamily="18" charset="0"/>
              </a:rPr>
              <a:t>become</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less</a:t>
            </a:r>
            <a:r>
              <a:rPr lang="en-US" sz="7200" dirty="0">
                <a:solidFill>
                  <a:srgbClr val="FFC000"/>
                </a:solidFill>
                <a:effectLst/>
                <a:ea typeface="Calibri" panose="020F0502020204030204" pitchFamily="34" charset="0"/>
                <a:cs typeface="Times New Roman" panose="02020603050405020304" pitchFamily="18" charset="0"/>
              </a:rPr>
              <a:t> </a:t>
            </a:r>
            <a:r>
              <a:rPr lang="en-US" sz="7200" u="sng" dirty="0">
                <a:solidFill>
                  <a:srgbClr val="FFC000"/>
                </a:solidFill>
                <a:effectLst/>
                <a:ea typeface="Calibri" panose="020F0502020204030204" pitchFamily="34" charset="0"/>
                <a:cs typeface="Times New Roman" panose="02020603050405020304" pitchFamily="18" charset="0"/>
              </a:rPr>
              <a:t>important</a:t>
            </a:r>
            <a:r>
              <a:rPr lang="en-US" sz="7200" dirty="0">
                <a:effectLst/>
                <a:ea typeface="Calibri" panose="020F0502020204030204" pitchFamily="34" charset="0"/>
                <a:cs typeface="Times New Roman" panose="02020603050405020304" pitchFamily="18" charset="0"/>
              </a:rPr>
              <a:t>.” </a:t>
            </a:r>
            <a:endParaRPr lang="en-US" sz="9600" dirty="0"/>
          </a:p>
        </p:txBody>
      </p:sp>
      <p:sp>
        <p:nvSpPr>
          <p:cNvPr id="5" name="Title 3">
            <a:extLst>
              <a:ext uri="{FF2B5EF4-FFF2-40B4-BE49-F238E27FC236}">
                <a16:creationId xmlns:a16="http://schemas.microsoft.com/office/drawing/2014/main" id="{71AB0CF0-29FB-AF0D-7F15-7169C9AD2DE2}"/>
              </a:ext>
            </a:extLst>
          </p:cNvPr>
          <p:cNvSpPr txBox="1">
            <a:spLocks/>
          </p:cNvSpPr>
          <p:nvPr/>
        </p:nvSpPr>
        <p:spPr>
          <a:xfrm>
            <a:off x="261151" y="202653"/>
            <a:ext cx="10515600" cy="81230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US" sz="5400" i="0" u="none" strike="noStrike" kern="1200" cap="none" spc="0" normalizeH="0" baseline="0" noProof="0" dirty="0">
                <a:ln>
                  <a:noFill/>
                </a:ln>
                <a:solidFill>
                  <a:schemeClr val="bg1"/>
                </a:solidFill>
                <a:uLnTx/>
                <a:uFillTx/>
                <a:latin typeface="Aptos Black" panose="020B0004020202020204" pitchFamily="34" charset="0"/>
              </a:rPr>
              <a:t>Memory Verse</a:t>
            </a:r>
          </a:p>
        </p:txBody>
      </p:sp>
    </p:spTree>
    <p:extLst>
      <p:ext uri="{BB962C8B-B14F-4D97-AF65-F5344CB8AC3E}">
        <p14:creationId xmlns:p14="http://schemas.microsoft.com/office/powerpoint/2010/main" val="1566073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B6B17-E4D2-4984-9700-455B1E9E8763}"/>
              </a:ext>
            </a:extLst>
          </p:cNvPr>
          <p:cNvSpPr>
            <a:spLocks noGrp="1"/>
          </p:cNvSpPr>
          <p:nvPr>
            <p:ph type="title" idx="4294967295"/>
          </p:nvPr>
        </p:nvSpPr>
        <p:spPr>
          <a:xfrm>
            <a:off x="248575" y="163285"/>
            <a:ext cx="10515600" cy="891789"/>
          </a:xfrm>
        </p:spPr>
        <p:txBody>
          <a:bodyPr>
            <a:normAutofit fontScale="90000"/>
          </a:bodyPr>
          <a:lstStyle/>
          <a:p>
            <a:r>
              <a:rPr lang="en-US" sz="6000" b="1" dirty="0"/>
              <a:t>Bible Story</a:t>
            </a:r>
          </a:p>
        </p:txBody>
      </p:sp>
      <p:sp>
        <p:nvSpPr>
          <p:cNvPr id="3" name="Content Placeholder 2">
            <a:extLst>
              <a:ext uri="{FF2B5EF4-FFF2-40B4-BE49-F238E27FC236}">
                <a16:creationId xmlns:a16="http://schemas.microsoft.com/office/drawing/2014/main" id="{9460513B-12BF-4BD4-98B2-315969B0B151}"/>
              </a:ext>
            </a:extLst>
          </p:cNvPr>
          <p:cNvSpPr>
            <a:spLocks noGrp="1"/>
          </p:cNvSpPr>
          <p:nvPr>
            <p:ph idx="4294967295"/>
          </p:nvPr>
        </p:nvSpPr>
        <p:spPr>
          <a:xfrm>
            <a:off x="567536" y="1593542"/>
            <a:ext cx="4426153" cy="4638582"/>
          </a:xfrm>
        </p:spPr>
        <p:txBody>
          <a:bodyPr anchor="ctr">
            <a:normAutofit/>
          </a:bodyPr>
          <a:lstStyle/>
          <a:p>
            <a:pPr marL="0" indent="0" algn="ctr">
              <a:buNone/>
            </a:pPr>
            <a:r>
              <a:rPr lang="en-US" sz="5400" dirty="0">
                <a:latin typeface="Aptos Black" panose="020B0004020202020204" pitchFamily="34" charset="0"/>
              </a:rPr>
              <a:t>Daniel in the lion’s den.</a:t>
            </a:r>
          </a:p>
          <a:p>
            <a:pPr marL="0" indent="0" algn="ctr">
              <a:buNone/>
            </a:pPr>
            <a:r>
              <a:rPr lang="en-US" sz="3600" i="1" dirty="0"/>
              <a:t>Daniel 6</a:t>
            </a:r>
          </a:p>
        </p:txBody>
      </p:sp>
      <p:pic>
        <p:nvPicPr>
          <p:cNvPr id="4" name="Picture 3">
            <a:extLst>
              <a:ext uri="{FF2B5EF4-FFF2-40B4-BE49-F238E27FC236}">
                <a16:creationId xmlns:a16="http://schemas.microsoft.com/office/drawing/2014/main" id="{8ABB74B3-596C-4360-AF07-EFA52AE2E969}"/>
              </a:ext>
            </a:extLst>
          </p:cNvPr>
          <p:cNvPicPr>
            <a:picLocks noChangeAspect="1"/>
          </p:cNvPicPr>
          <p:nvPr/>
        </p:nvPicPr>
        <p:blipFill>
          <a:blip r:embed="rId2"/>
          <a:stretch>
            <a:fillRect/>
          </a:stretch>
        </p:blipFill>
        <p:spPr>
          <a:xfrm>
            <a:off x="5224510" y="1540275"/>
            <a:ext cx="6399954" cy="4799965"/>
          </a:xfrm>
          <a:prstGeom prst="rect">
            <a:avLst/>
          </a:prstGeom>
          <a:ln>
            <a:solidFill>
              <a:schemeClr val="bg1"/>
            </a:solidFill>
          </a:ln>
          <a:effectLst/>
        </p:spPr>
      </p:pic>
    </p:spTree>
    <p:extLst>
      <p:ext uri="{BB962C8B-B14F-4D97-AF65-F5344CB8AC3E}">
        <p14:creationId xmlns:p14="http://schemas.microsoft.com/office/powerpoint/2010/main" val="3663068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a:extLst>
              <a:ext uri="{FF2B5EF4-FFF2-40B4-BE49-F238E27FC236}">
                <a16:creationId xmlns:a16="http://schemas.microsoft.com/office/drawing/2014/main" id="{FDE93C82-779F-4DE6-B958-A1470290A8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9A29E7-C00E-4D16-A4E1-7EEE41DAB2A2}"/>
              </a:ext>
            </a:extLst>
          </p:cNvPr>
          <p:cNvSpPr>
            <a:spLocks noGrp="1"/>
          </p:cNvSpPr>
          <p:nvPr>
            <p:ph type="title"/>
          </p:nvPr>
        </p:nvSpPr>
        <p:spPr>
          <a:xfrm>
            <a:off x="213068" y="623489"/>
            <a:ext cx="4618579" cy="5292969"/>
          </a:xfrm>
          <a:noFill/>
        </p:spPr>
        <p:txBody>
          <a:bodyPr vert="horz" lIns="91440" tIns="45720" rIns="91440" bIns="45720" rtlCol="0" anchor="ctr">
            <a:noAutofit/>
          </a:bodyPr>
          <a:lstStyle/>
          <a:p>
            <a:pPr algn="ctr"/>
            <a:r>
              <a:rPr lang="en-US" b="1" dirty="0">
                <a:latin typeface="Aptos Black" panose="020B0004020202020204" pitchFamily="34" charset="0"/>
              </a:rPr>
              <a:t>King Darius put Daniel and two other men in charge of leading his  entire kingdom.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A group of people wearing colorful caps&#10;&#10;Description automatically generated with low confidence">
            <a:extLst>
              <a:ext uri="{FF2B5EF4-FFF2-40B4-BE49-F238E27FC236}">
                <a16:creationId xmlns:a16="http://schemas.microsoft.com/office/drawing/2014/main" id="{1D5DE44A-82A5-4747-A86C-E31FD46DB7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B3E8D4-2ABA-4A67-B4AE-1742FD535A4B}"/>
              </a:ext>
            </a:extLst>
          </p:cNvPr>
          <p:cNvSpPr>
            <a:spLocks noGrp="1"/>
          </p:cNvSpPr>
          <p:nvPr>
            <p:ph type="title"/>
          </p:nvPr>
        </p:nvSpPr>
        <p:spPr>
          <a:xfrm>
            <a:off x="427550" y="560567"/>
            <a:ext cx="4189616" cy="5736866"/>
          </a:xfrm>
          <a:noFill/>
        </p:spPr>
        <p:txBody>
          <a:bodyPr vert="horz" lIns="91440" tIns="45720" rIns="91440" bIns="45720" rtlCol="0" anchor="b">
            <a:noAutofit/>
          </a:bodyPr>
          <a:lstStyle/>
          <a:p>
            <a:r>
              <a:rPr lang="en-US" sz="3600" b="1" dirty="0">
                <a:latin typeface="Aptos Black" panose="020B0004020202020204" pitchFamily="34" charset="0"/>
              </a:rPr>
              <a:t>Daniel was such a good leader King Darius planned to put him in charge of the entire kingdom. The other two leaders grew jealous of Daniel and wanted to find a way to kill him.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815974"/>
            <a:ext cx="10515600" cy="1325563"/>
          </a:xfrm>
        </p:spPr>
        <p:txBody>
          <a:bodyPr>
            <a:normAutofit/>
          </a:bodyPr>
          <a:lstStyle/>
          <a:p>
            <a:pPr algn="ctr"/>
            <a:r>
              <a:rPr lang="en-US" sz="8800" b="1" dirty="0">
                <a:solidFill>
                  <a:srgbClr val="FFC000"/>
                </a:solidFill>
              </a:rPr>
              <a:t>Daniel 6:4</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1548413" y="1990616"/>
            <a:ext cx="9446581" cy="4351338"/>
          </a:xfrm>
        </p:spPr>
        <p:txBody>
          <a:bodyPr>
            <a:normAutofit/>
          </a:bodyPr>
          <a:lstStyle/>
          <a:p>
            <a:pPr marL="0" indent="0" algn="ctr">
              <a:buNone/>
            </a:pPr>
            <a:r>
              <a:rPr lang="en-US" sz="5400" dirty="0"/>
              <a:t>They tried to find something wrong with the way he ran the government. But they weren’t able to. They couldn’t find any fault with his work.</a:t>
            </a:r>
            <a:endParaRPr lang="en-US" sz="73300" dirty="0"/>
          </a:p>
        </p:txBody>
      </p:sp>
    </p:spTree>
    <p:extLst>
      <p:ext uri="{BB962C8B-B14F-4D97-AF65-F5344CB8AC3E}">
        <p14:creationId xmlns:p14="http://schemas.microsoft.com/office/powerpoint/2010/main" val="826867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815974"/>
            <a:ext cx="10515600" cy="1325563"/>
          </a:xfrm>
        </p:spPr>
        <p:txBody>
          <a:bodyPr>
            <a:normAutofit/>
          </a:bodyPr>
          <a:lstStyle/>
          <a:p>
            <a:pPr algn="ctr"/>
            <a:r>
              <a:rPr lang="en-US" sz="8800" b="1" dirty="0">
                <a:solidFill>
                  <a:srgbClr val="FFC000"/>
                </a:solidFill>
              </a:rPr>
              <a:t>Daniel 6:4</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838200" y="2141537"/>
            <a:ext cx="10515600" cy="4351338"/>
          </a:xfrm>
        </p:spPr>
        <p:txBody>
          <a:bodyPr>
            <a:normAutofit lnSpcReduction="10000"/>
          </a:bodyPr>
          <a:lstStyle/>
          <a:p>
            <a:pPr marL="0" indent="0" algn="ctr">
              <a:buNone/>
            </a:pPr>
            <a:r>
              <a:rPr lang="en-US" sz="6600" dirty="0"/>
              <a:t>He could always be trusted. He never did anything wrong. And he always did what he was supposed to do.</a:t>
            </a:r>
            <a:endParaRPr lang="en-US" sz="114100" dirty="0"/>
          </a:p>
        </p:txBody>
      </p:sp>
    </p:spTree>
    <p:extLst>
      <p:ext uri="{BB962C8B-B14F-4D97-AF65-F5344CB8AC3E}">
        <p14:creationId xmlns:p14="http://schemas.microsoft.com/office/powerpoint/2010/main" val="1882246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a:extLst>
              <a:ext uri="{FF2B5EF4-FFF2-40B4-BE49-F238E27FC236}">
                <a16:creationId xmlns:a16="http://schemas.microsoft.com/office/drawing/2014/main" id="{C8F4F48A-C945-42AA-9DC8-64B03D2F84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325" b="110"/>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F8F0A5-84E8-4F5C-9710-0B430866A23F}"/>
              </a:ext>
            </a:extLst>
          </p:cNvPr>
          <p:cNvSpPr>
            <a:spLocks noGrp="1"/>
          </p:cNvSpPr>
          <p:nvPr>
            <p:ph type="title"/>
          </p:nvPr>
        </p:nvSpPr>
        <p:spPr>
          <a:xfrm>
            <a:off x="305114" y="643597"/>
            <a:ext cx="4112141" cy="5570806"/>
          </a:xfrm>
          <a:noFill/>
        </p:spPr>
        <p:txBody>
          <a:bodyPr vert="horz" lIns="91440" tIns="45720" rIns="91440" bIns="45720" rtlCol="0" anchor="ctr">
            <a:noAutofit/>
          </a:bodyPr>
          <a:lstStyle/>
          <a:p>
            <a:pPr algn="ctr"/>
            <a:r>
              <a:rPr lang="en-US" sz="4000" b="1" dirty="0">
                <a:latin typeface="Aptos Black" panose="020B0004020202020204" pitchFamily="34" charset="0"/>
              </a:rPr>
              <a:t>One of the things that made Daniel such a good leader was the fact that prayed to God three times a day.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a:extLst>
              <a:ext uri="{FF2B5EF4-FFF2-40B4-BE49-F238E27FC236}">
                <a16:creationId xmlns:a16="http://schemas.microsoft.com/office/drawing/2014/main" id="{1CAC278D-DF11-45BF-AE13-E82D573BBC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65" b="19535"/>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631E15-35F1-43D8-8AC7-52BB471B4D85}"/>
              </a:ext>
            </a:extLst>
          </p:cNvPr>
          <p:cNvSpPr>
            <a:spLocks noGrp="1"/>
          </p:cNvSpPr>
          <p:nvPr>
            <p:ph type="title"/>
          </p:nvPr>
        </p:nvSpPr>
        <p:spPr>
          <a:xfrm>
            <a:off x="1063752" y="3750816"/>
            <a:ext cx="10058400" cy="2363058"/>
          </a:xfrm>
          <a:effectLst>
            <a:outerShdw blurRad="50800" dist="38100" dir="2700000" algn="tl" rotWithShape="0">
              <a:prstClr val="black">
                <a:alpha val="40000"/>
              </a:prstClr>
            </a:outerShdw>
          </a:effectLst>
        </p:spPr>
        <p:txBody>
          <a:bodyPr vert="horz" lIns="91440" tIns="45720" rIns="91440" bIns="45720" rtlCol="0" anchor="ctr">
            <a:noAutofit/>
          </a:bodyPr>
          <a:lstStyle/>
          <a:p>
            <a:pPr algn="ctr"/>
            <a: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t>The other leaders came up with an evil plan to get rid of Daniel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815974"/>
            <a:ext cx="10515600" cy="1325563"/>
          </a:xfrm>
        </p:spPr>
        <p:txBody>
          <a:bodyPr>
            <a:normAutofit/>
          </a:bodyPr>
          <a:lstStyle/>
          <a:p>
            <a:pPr algn="ctr"/>
            <a:r>
              <a:rPr lang="en-US" sz="8800" b="1" dirty="0">
                <a:solidFill>
                  <a:srgbClr val="FFC000"/>
                </a:solidFill>
              </a:rPr>
              <a:t>Daniel 6:7</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1552852" y="2121361"/>
            <a:ext cx="9451019" cy="4351338"/>
          </a:xfrm>
        </p:spPr>
        <p:txBody>
          <a:bodyPr>
            <a:normAutofit/>
          </a:bodyPr>
          <a:lstStyle/>
          <a:p>
            <a:pPr marL="0" indent="0" algn="ctr">
              <a:buNone/>
            </a:pPr>
            <a:r>
              <a:rPr lang="en-US" sz="4400" dirty="0"/>
              <a:t>Your Majesty, here is the command you should make people obey for the next 30 days. Don’t let any of your people pray to any god or human being expect you. If they do, throw them into the lions’ den.</a:t>
            </a:r>
            <a:endParaRPr lang="en-US" sz="56100" dirty="0"/>
          </a:p>
        </p:txBody>
      </p:sp>
    </p:spTree>
    <p:extLst>
      <p:ext uri="{BB962C8B-B14F-4D97-AF65-F5344CB8AC3E}">
        <p14:creationId xmlns:p14="http://schemas.microsoft.com/office/powerpoint/2010/main" val="2997812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a:extLst>
              <a:ext uri="{FF2B5EF4-FFF2-40B4-BE49-F238E27FC236}">
                <a16:creationId xmlns:a16="http://schemas.microsoft.com/office/drawing/2014/main" id="{F891A778-6E4C-40E9-8857-292048F030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7567FE-4CDE-4626-84D4-5CEA029B3B23}"/>
              </a:ext>
            </a:extLst>
          </p:cNvPr>
          <p:cNvSpPr>
            <a:spLocks noGrp="1"/>
          </p:cNvSpPr>
          <p:nvPr>
            <p:ph type="title"/>
          </p:nvPr>
        </p:nvSpPr>
        <p:spPr>
          <a:xfrm>
            <a:off x="391152" y="1085914"/>
            <a:ext cx="3296215" cy="4686172"/>
          </a:xfrm>
          <a:noFill/>
        </p:spPr>
        <p:txBody>
          <a:bodyPr vert="horz" lIns="91440" tIns="45720" rIns="91440" bIns="45720" rtlCol="0" anchor="ctr">
            <a:noAutofit/>
          </a:bodyPr>
          <a:lstStyle/>
          <a:p>
            <a:pPr algn="ctr"/>
            <a:r>
              <a:rPr lang="en-US" b="1" dirty="0">
                <a:latin typeface="Aptos Black" panose="020B0004020202020204" pitchFamily="34" charset="0"/>
              </a:rPr>
              <a:t>“So King Darius put the order in writing.”</a:t>
            </a:r>
            <a:br>
              <a:rPr lang="en-US" b="1" dirty="0">
                <a:latin typeface="Aptos Black" panose="020B0004020202020204" pitchFamily="34" charset="0"/>
              </a:rPr>
            </a:br>
            <a:r>
              <a:rPr lang="en-US" sz="3600" i="1" dirty="0">
                <a:latin typeface="Aptos" panose="020B0004020202020204" pitchFamily="34" charset="0"/>
              </a:rPr>
              <a:t>Daniel 6:9</a:t>
            </a:r>
            <a:endParaRPr lang="en-US" i="1" dirty="0">
              <a:latin typeface="Aptos" panose="020B00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B0715-3E3C-963D-B697-2A8B8D2F07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F3BB6-CD90-D04A-AF97-914766575328}"/>
              </a:ext>
            </a:extLst>
          </p:cNvPr>
          <p:cNvSpPr>
            <a:spLocks noGrp="1"/>
          </p:cNvSpPr>
          <p:nvPr>
            <p:ph type="title" idx="4294967295"/>
          </p:nvPr>
        </p:nvSpPr>
        <p:spPr>
          <a:xfrm>
            <a:off x="207145" y="239696"/>
            <a:ext cx="10515600" cy="748129"/>
          </a:xfrm>
        </p:spPr>
        <p:txBody>
          <a:bodyPr>
            <a:noAutofit/>
          </a:bodyPr>
          <a:lstStyle/>
          <a:p>
            <a:r>
              <a:rPr lang="en-US" sz="6000" b="1" dirty="0"/>
              <a:t>Pop Quiz!</a:t>
            </a:r>
          </a:p>
        </p:txBody>
      </p:sp>
      <p:sp>
        <p:nvSpPr>
          <p:cNvPr id="3" name="Content Placeholder 2">
            <a:extLst>
              <a:ext uri="{FF2B5EF4-FFF2-40B4-BE49-F238E27FC236}">
                <a16:creationId xmlns:a16="http://schemas.microsoft.com/office/drawing/2014/main" id="{99A9E130-62CE-B65B-D5C1-F7F8A2526CAE}"/>
              </a:ext>
            </a:extLst>
          </p:cNvPr>
          <p:cNvSpPr>
            <a:spLocks noGrp="1"/>
          </p:cNvSpPr>
          <p:nvPr>
            <p:ph idx="4294967295"/>
          </p:nvPr>
        </p:nvSpPr>
        <p:spPr>
          <a:xfrm>
            <a:off x="1105269" y="1467220"/>
            <a:ext cx="10644327" cy="4667250"/>
          </a:xfrm>
        </p:spPr>
        <p:txBody>
          <a:bodyPr>
            <a:noAutofit/>
          </a:bodyPr>
          <a:lstStyle/>
          <a:p>
            <a:pPr marL="0" indent="0">
              <a:buNone/>
            </a:pPr>
            <a:r>
              <a:rPr lang="en-US" sz="4400" b="1" dirty="0">
                <a:solidFill>
                  <a:srgbClr val="FFC000"/>
                </a:solidFill>
              </a:rPr>
              <a:t>What did Daniel do after King Darius made it illegal to pray to God?</a:t>
            </a:r>
          </a:p>
          <a:p>
            <a:pPr marL="0" indent="0">
              <a:buNone/>
            </a:pPr>
            <a:r>
              <a:rPr lang="en-US" sz="4400" dirty="0"/>
              <a:t>A) He stopped praying to God because he did not want to become lion food!</a:t>
            </a:r>
          </a:p>
          <a:p>
            <a:pPr marL="0" indent="0">
              <a:buNone/>
            </a:pPr>
            <a:r>
              <a:rPr lang="en-US" sz="4400" dirty="0"/>
              <a:t>B) He got a lawyer and sued the leaders</a:t>
            </a:r>
          </a:p>
          <a:p>
            <a:pPr marL="0" indent="0">
              <a:buNone/>
            </a:pPr>
            <a:r>
              <a:rPr lang="en-US" sz="4400" dirty="0"/>
              <a:t>C) Daniel kept praying to God because it was the right thing to do</a:t>
            </a:r>
          </a:p>
          <a:p>
            <a:pPr marL="0" indent="0">
              <a:buNone/>
            </a:pPr>
            <a:endParaRPr lang="en-US" sz="4400" dirty="0"/>
          </a:p>
        </p:txBody>
      </p:sp>
    </p:spTree>
    <p:extLst>
      <p:ext uri="{BB962C8B-B14F-4D97-AF65-F5344CB8AC3E}">
        <p14:creationId xmlns:p14="http://schemas.microsoft.com/office/powerpoint/2010/main" val="604747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idx="4294967295"/>
          </p:nvPr>
        </p:nvSpPr>
        <p:spPr>
          <a:xfrm>
            <a:off x="207145" y="239696"/>
            <a:ext cx="10515600" cy="748129"/>
          </a:xfrm>
        </p:spPr>
        <p:txBody>
          <a:bodyPr>
            <a:noAutofit/>
          </a:bodyPr>
          <a:lstStyle/>
          <a:p>
            <a:r>
              <a:rPr lang="en-US" sz="6000" b="1" dirty="0"/>
              <a:t>Pop Quiz!</a:t>
            </a:r>
          </a:p>
        </p:txBody>
      </p:sp>
      <p:sp>
        <p:nvSpPr>
          <p:cNvPr id="3" name="Content Placeholder 2">
            <a:extLst>
              <a:ext uri="{FF2B5EF4-FFF2-40B4-BE49-F238E27FC236}">
                <a16:creationId xmlns:a16="http://schemas.microsoft.com/office/drawing/2014/main" id="{7A6FC1C7-23AA-4F3A-9A84-5AEC8961CF8B}"/>
              </a:ext>
            </a:extLst>
          </p:cNvPr>
          <p:cNvSpPr>
            <a:spLocks noGrp="1"/>
          </p:cNvSpPr>
          <p:nvPr>
            <p:ph idx="4294967295"/>
          </p:nvPr>
        </p:nvSpPr>
        <p:spPr>
          <a:xfrm>
            <a:off x="1105269" y="1467220"/>
            <a:ext cx="10644327" cy="4667250"/>
          </a:xfrm>
        </p:spPr>
        <p:txBody>
          <a:bodyPr>
            <a:noAutofit/>
          </a:bodyPr>
          <a:lstStyle/>
          <a:p>
            <a:pPr marL="0" indent="0">
              <a:buNone/>
            </a:pPr>
            <a:r>
              <a:rPr lang="en-US" sz="4400" b="1" dirty="0">
                <a:solidFill>
                  <a:srgbClr val="FFC000"/>
                </a:solidFill>
              </a:rPr>
              <a:t>What did Daniel do after King Darius made it illegal to pray to God?</a:t>
            </a:r>
          </a:p>
          <a:p>
            <a:pPr marL="0" indent="0">
              <a:buNone/>
            </a:pPr>
            <a:r>
              <a:rPr lang="en-US" sz="4400" dirty="0"/>
              <a:t>A) He stopped praying to God because he did not want to become lion food!</a:t>
            </a:r>
          </a:p>
          <a:p>
            <a:pPr marL="0" indent="0">
              <a:buNone/>
            </a:pPr>
            <a:r>
              <a:rPr lang="en-US" sz="4400" dirty="0"/>
              <a:t>B) He got a lawyer and sued the leaders</a:t>
            </a:r>
          </a:p>
          <a:p>
            <a:pPr marL="0" indent="0">
              <a:buNone/>
            </a:pPr>
            <a:r>
              <a:rPr lang="en-US" sz="4400" dirty="0"/>
              <a:t>C) Daniel kept praying to God because it was the right thing to do</a:t>
            </a:r>
          </a:p>
          <a:p>
            <a:pPr marL="0" indent="0">
              <a:buNone/>
            </a:pPr>
            <a:endParaRPr lang="en-US" sz="4400" dirty="0"/>
          </a:p>
        </p:txBody>
      </p:sp>
      <p:sp>
        <p:nvSpPr>
          <p:cNvPr id="4" name="Frame 3">
            <a:extLst>
              <a:ext uri="{FF2B5EF4-FFF2-40B4-BE49-F238E27FC236}">
                <a16:creationId xmlns:a16="http://schemas.microsoft.com/office/drawing/2014/main" id="{C4FE3FEC-E0D9-4400-89ED-48C7A1040D25}"/>
              </a:ext>
            </a:extLst>
          </p:cNvPr>
          <p:cNvSpPr/>
          <p:nvPr/>
        </p:nvSpPr>
        <p:spPr>
          <a:xfrm>
            <a:off x="710774" y="4739620"/>
            <a:ext cx="10644327" cy="1483554"/>
          </a:xfrm>
          <a:prstGeom prst="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7844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815974"/>
            <a:ext cx="10515600" cy="1325563"/>
          </a:xfrm>
        </p:spPr>
        <p:txBody>
          <a:bodyPr>
            <a:normAutofit/>
          </a:bodyPr>
          <a:lstStyle/>
          <a:p>
            <a:pPr algn="ctr"/>
            <a:r>
              <a:rPr lang="en-US" sz="8800" b="1" dirty="0">
                <a:solidFill>
                  <a:srgbClr val="FFC000"/>
                </a:solidFill>
              </a:rPr>
              <a:t>Daniel 6:10</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1850254" y="2048322"/>
            <a:ext cx="9002697" cy="4351338"/>
          </a:xfrm>
        </p:spPr>
        <p:txBody>
          <a:bodyPr>
            <a:normAutofit/>
          </a:bodyPr>
          <a:lstStyle/>
          <a:p>
            <a:pPr marL="0" indent="0" algn="ctr">
              <a:buNone/>
            </a:pPr>
            <a:r>
              <a:rPr lang="en-US" sz="3600" dirty="0"/>
              <a:t>Daniel found out that the king had signed the order. In spite of that, he did just as he had always done before. He went home to his upstairs room. Its windows opened toward Jerusalem. He went to his room three times a day to pray. He got down on his knees and gave thanks to his God. </a:t>
            </a:r>
            <a:endParaRPr lang="en-US" sz="73300" dirty="0"/>
          </a:p>
        </p:txBody>
      </p:sp>
    </p:spTree>
    <p:extLst>
      <p:ext uri="{BB962C8B-B14F-4D97-AF65-F5344CB8AC3E}">
        <p14:creationId xmlns:p14="http://schemas.microsoft.com/office/powerpoint/2010/main" val="1761339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a:extLst>
              <a:ext uri="{FF2B5EF4-FFF2-40B4-BE49-F238E27FC236}">
                <a16:creationId xmlns:a16="http://schemas.microsoft.com/office/drawing/2014/main" id="{6EFBF867-F549-4FF7-9A81-B7ECC52917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666" b="770"/>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7F320-DEDA-44E5-B017-8615ABC67878}"/>
              </a:ext>
            </a:extLst>
          </p:cNvPr>
          <p:cNvSpPr>
            <a:spLocks noGrp="1"/>
          </p:cNvSpPr>
          <p:nvPr>
            <p:ph type="title"/>
          </p:nvPr>
        </p:nvSpPr>
        <p:spPr>
          <a:xfrm>
            <a:off x="535665" y="381051"/>
            <a:ext cx="3973385" cy="6095898"/>
          </a:xfrm>
          <a:noFill/>
        </p:spPr>
        <p:txBody>
          <a:bodyPr vert="horz" lIns="91440" tIns="45720" rIns="91440" bIns="45720" rtlCol="0" anchor="ctr">
            <a:noAutofit/>
          </a:bodyPr>
          <a:lstStyle/>
          <a:p>
            <a:r>
              <a:rPr lang="en-US" b="1" dirty="0">
                <a:latin typeface="Aptos Black" panose="020B0004020202020204" pitchFamily="34" charset="0"/>
              </a:rPr>
              <a:t>What made Daniel a great leader was the fact that he never gave up doing what was right.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a:extLst>
              <a:ext uri="{FF2B5EF4-FFF2-40B4-BE49-F238E27FC236}">
                <a16:creationId xmlns:a16="http://schemas.microsoft.com/office/drawing/2014/main" id="{945CB676-C779-4331-9F9E-BD7CB14247D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25" b="24875"/>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C91691-DA3A-4BE1-9139-1121EC637561}"/>
              </a:ext>
            </a:extLst>
          </p:cNvPr>
          <p:cNvSpPr>
            <a:spLocks noGrp="1"/>
          </p:cNvSpPr>
          <p:nvPr>
            <p:ph type="title"/>
          </p:nvPr>
        </p:nvSpPr>
        <p:spPr>
          <a:xfrm>
            <a:off x="874643" y="3216206"/>
            <a:ext cx="10442713" cy="2900518"/>
          </a:xfrm>
        </p:spPr>
        <p:txBody>
          <a:bodyPr vert="horz" lIns="91440" tIns="45720" rIns="91440" bIns="45720" rtlCol="0" anchor="b">
            <a:noAutofit/>
          </a:bodyPr>
          <a:lstStyle/>
          <a:p>
            <a:pPr algn="ctr"/>
            <a:r>
              <a:rPr lang="en-US" sz="4800" b="1" dirty="0">
                <a:solidFill>
                  <a:srgbClr val="FFFFFF"/>
                </a:solidFill>
                <a:effectLst>
                  <a:outerShdw blurRad="38100" dist="38100" dir="2700000" algn="tl">
                    <a:srgbClr val="000000">
                      <a:alpha val="43137"/>
                    </a:srgbClr>
                  </a:outerShdw>
                </a:effectLst>
                <a:latin typeface="Aptos Black" panose="020B0004020202020204" pitchFamily="34" charset="0"/>
              </a:rPr>
              <a:t>The other leaders caught Daniel praying to God and turned him in to King Darius to be punished.</a:t>
            </a:r>
          </a:p>
        </p:txBody>
      </p:sp>
    </p:spTree>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14" name="Picture 2">
            <a:extLst>
              <a:ext uri="{FF2B5EF4-FFF2-40B4-BE49-F238E27FC236}">
                <a16:creationId xmlns:a16="http://schemas.microsoft.com/office/drawing/2014/main" id="{FAD21EE4-6CFA-47EF-8E83-0B3E96816B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BCB0BA-0ECD-4C2E-A5C9-2894324454AF}"/>
              </a:ext>
            </a:extLst>
          </p:cNvPr>
          <p:cNvSpPr>
            <a:spLocks noGrp="1"/>
          </p:cNvSpPr>
          <p:nvPr>
            <p:ph type="title"/>
          </p:nvPr>
        </p:nvSpPr>
        <p:spPr>
          <a:xfrm>
            <a:off x="310582" y="607357"/>
            <a:ext cx="3973385" cy="5643285"/>
          </a:xfrm>
          <a:noFill/>
        </p:spPr>
        <p:txBody>
          <a:bodyPr vert="horz" lIns="91440" tIns="45720" rIns="91440" bIns="45720" rtlCol="0" anchor="ctr">
            <a:normAutofit fontScale="90000"/>
          </a:bodyPr>
          <a:lstStyle/>
          <a:p>
            <a:r>
              <a:rPr lang="en-US" sz="5200" b="1" dirty="0">
                <a:latin typeface="Aptos Black" panose="020B0004020202020204" pitchFamily="34" charset="0"/>
              </a:rPr>
              <a:t>King Darius did not want to punish Daniel but the law he signed had to be followed.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410" name="Picture 2">
            <a:extLst>
              <a:ext uri="{FF2B5EF4-FFF2-40B4-BE49-F238E27FC236}">
                <a16:creationId xmlns:a16="http://schemas.microsoft.com/office/drawing/2014/main" id="{8C73E919-25A8-4388-81E4-C61C946C46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F7AEAA-41AE-40EA-A758-B114F01F434F}"/>
              </a:ext>
            </a:extLst>
          </p:cNvPr>
          <p:cNvSpPr>
            <a:spLocks noGrp="1"/>
          </p:cNvSpPr>
          <p:nvPr>
            <p:ph type="title"/>
          </p:nvPr>
        </p:nvSpPr>
        <p:spPr>
          <a:xfrm>
            <a:off x="407964" y="323558"/>
            <a:ext cx="4517650" cy="6091310"/>
          </a:xfrm>
          <a:noFill/>
        </p:spPr>
        <p:txBody>
          <a:bodyPr vert="horz" lIns="91440" tIns="45720" rIns="91440" bIns="45720" rtlCol="0" anchor="ctr">
            <a:normAutofit fontScale="90000"/>
          </a:bodyPr>
          <a:lstStyle/>
          <a:p>
            <a:r>
              <a:rPr lang="en-US" sz="5200" b="1" dirty="0">
                <a:latin typeface="Aptos Black" panose="020B0004020202020204" pitchFamily="34" charset="0"/>
              </a:rPr>
              <a:t>“So the king gave the order. Daniel was brought out and thrown into the lions’ den.”</a:t>
            </a:r>
            <a:br>
              <a:rPr lang="en-US" sz="5200" b="1" dirty="0">
                <a:latin typeface="Aptos Black" panose="020B0004020202020204" pitchFamily="34" charset="0"/>
              </a:rPr>
            </a:br>
            <a:r>
              <a:rPr lang="en-US" b="1" i="1" dirty="0">
                <a:latin typeface="Aptos" panose="020B0004020202020204" pitchFamily="34" charset="0"/>
              </a:rPr>
              <a:t>Daniel 6:16</a:t>
            </a:r>
            <a:endParaRPr lang="en-US" sz="5200" b="1" i="1" dirty="0">
              <a:latin typeface="Aptos" panose="020B00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364" name="Rectangle 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a:extLst>
              <a:ext uri="{FF2B5EF4-FFF2-40B4-BE49-F238E27FC236}">
                <a16:creationId xmlns:a16="http://schemas.microsoft.com/office/drawing/2014/main" id="{3FCF4169-77C7-4110-B37A-833A24089B2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8128" b="687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979E9B-7E81-43A3-AD2E-7B5FBABE04D9}"/>
              </a:ext>
            </a:extLst>
          </p:cNvPr>
          <p:cNvSpPr>
            <a:spLocks noGrp="1"/>
          </p:cNvSpPr>
          <p:nvPr>
            <p:ph type="title"/>
          </p:nvPr>
        </p:nvSpPr>
        <p:spPr>
          <a:xfrm>
            <a:off x="470517" y="2120348"/>
            <a:ext cx="10197483" cy="4209169"/>
          </a:xfrm>
        </p:spPr>
        <p:txBody>
          <a:bodyPr vert="horz" lIns="91440" tIns="45720" rIns="91440" bIns="45720" rtlCol="0" anchor="b">
            <a:normAutofit fontScale="90000"/>
          </a:bodyPr>
          <a:lstStyle/>
          <a:p>
            <a:pPr algn="ctr"/>
            <a: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t>The king said to him, “You always serve your God faithfully. So may he save you.” </a:t>
            </a:r>
            <a:b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br>
            <a:r>
              <a:rPr lang="en-US" sz="6000" i="1" dirty="0">
                <a:solidFill>
                  <a:srgbClr val="FFFFFF"/>
                </a:solidFill>
                <a:latin typeface="Aptos" panose="020B0004020202020204" pitchFamily="34" charset="0"/>
              </a:rPr>
              <a:t>Daniel 6:16</a:t>
            </a:r>
          </a:p>
        </p:txBody>
      </p:sp>
    </p:spTree>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idx="4294967295"/>
          </p:nvPr>
        </p:nvSpPr>
        <p:spPr>
          <a:xfrm>
            <a:off x="244136" y="270770"/>
            <a:ext cx="10515600" cy="801302"/>
          </a:xfrm>
        </p:spPr>
        <p:txBody>
          <a:bodyPr>
            <a:noAutofit/>
          </a:bodyPr>
          <a:lstStyle/>
          <a:p>
            <a:r>
              <a:rPr lang="en-US" sz="6600" b="1" dirty="0"/>
              <a:t>Pop Quiz!</a:t>
            </a:r>
          </a:p>
        </p:txBody>
      </p:sp>
      <p:sp>
        <p:nvSpPr>
          <p:cNvPr id="3" name="Content Placeholder 2">
            <a:extLst>
              <a:ext uri="{FF2B5EF4-FFF2-40B4-BE49-F238E27FC236}">
                <a16:creationId xmlns:a16="http://schemas.microsoft.com/office/drawing/2014/main" id="{7A6FC1C7-23AA-4F3A-9A84-5AEC8961CF8B}"/>
              </a:ext>
            </a:extLst>
          </p:cNvPr>
          <p:cNvSpPr>
            <a:spLocks noGrp="1"/>
          </p:cNvSpPr>
          <p:nvPr>
            <p:ph idx="4294967295"/>
          </p:nvPr>
        </p:nvSpPr>
        <p:spPr>
          <a:xfrm>
            <a:off x="794551" y="1919980"/>
            <a:ext cx="10990556" cy="4667250"/>
          </a:xfrm>
        </p:spPr>
        <p:txBody>
          <a:bodyPr>
            <a:noAutofit/>
          </a:bodyPr>
          <a:lstStyle/>
          <a:p>
            <a:pPr marL="0" indent="0">
              <a:buNone/>
            </a:pPr>
            <a:r>
              <a:rPr lang="en-US" sz="4400" b="1" dirty="0">
                <a:solidFill>
                  <a:srgbClr val="FFC000"/>
                </a:solidFill>
              </a:rPr>
              <a:t>What happened to Daniel in the lions’ den?</a:t>
            </a:r>
          </a:p>
          <a:p>
            <a:pPr marL="0" indent="0">
              <a:buNone/>
            </a:pPr>
            <a:r>
              <a:rPr lang="en-US" sz="4400" dirty="0"/>
              <a:t>A) He was a tasty snack for the hungry lions! </a:t>
            </a:r>
          </a:p>
          <a:p>
            <a:pPr marL="0" indent="0">
              <a:buNone/>
            </a:pPr>
            <a:r>
              <a:rPr lang="en-US" sz="4400" dirty="0"/>
              <a:t>B) He body slammed the lions and ate them!</a:t>
            </a:r>
          </a:p>
          <a:p>
            <a:pPr marL="0" indent="0">
              <a:buNone/>
            </a:pPr>
            <a:r>
              <a:rPr lang="en-US" sz="4400" dirty="0"/>
              <a:t>C) Daniel prayed and God saved him.</a:t>
            </a:r>
          </a:p>
          <a:p>
            <a:pPr marL="0" indent="0">
              <a:buNone/>
            </a:pPr>
            <a:endParaRPr lang="en-US" sz="4400" dirty="0"/>
          </a:p>
        </p:txBody>
      </p:sp>
    </p:spTree>
    <p:extLst>
      <p:ext uri="{BB962C8B-B14F-4D97-AF65-F5344CB8AC3E}">
        <p14:creationId xmlns:p14="http://schemas.microsoft.com/office/powerpoint/2010/main" val="3784078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01746-8A6F-291C-0D36-806BA7117F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5CE60-6784-F957-7A88-AAB5BE5598C8}"/>
              </a:ext>
            </a:extLst>
          </p:cNvPr>
          <p:cNvSpPr>
            <a:spLocks noGrp="1"/>
          </p:cNvSpPr>
          <p:nvPr>
            <p:ph type="title" idx="4294967295"/>
          </p:nvPr>
        </p:nvSpPr>
        <p:spPr>
          <a:xfrm>
            <a:off x="244136" y="270770"/>
            <a:ext cx="10515600" cy="801302"/>
          </a:xfrm>
        </p:spPr>
        <p:txBody>
          <a:bodyPr>
            <a:noAutofit/>
          </a:bodyPr>
          <a:lstStyle/>
          <a:p>
            <a:r>
              <a:rPr lang="en-US" sz="6600" b="1" dirty="0"/>
              <a:t>Pop Quiz!</a:t>
            </a:r>
          </a:p>
        </p:txBody>
      </p:sp>
      <p:sp>
        <p:nvSpPr>
          <p:cNvPr id="3" name="Content Placeholder 2">
            <a:extLst>
              <a:ext uri="{FF2B5EF4-FFF2-40B4-BE49-F238E27FC236}">
                <a16:creationId xmlns:a16="http://schemas.microsoft.com/office/drawing/2014/main" id="{029930D8-D555-CC9A-CA98-2555B18FDB0F}"/>
              </a:ext>
            </a:extLst>
          </p:cNvPr>
          <p:cNvSpPr>
            <a:spLocks noGrp="1"/>
          </p:cNvSpPr>
          <p:nvPr>
            <p:ph idx="4294967295"/>
          </p:nvPr>
        </p:nvSpPr>
        <p:spPr>
          <a:xfrm>
            <a:off x="901083" y="1810597"/>
            <a:ext cx="10990556" cy="4667250"/>
          </a:xfrm>
        </p:spPr>
        <p:txBody>
          <a:bodyPr>
            <a:noAutofit/>
          </a:bodyPr>
          <a:lstStyle/>
          <a:p>
            <a:pPr marL="0" indent="0">
              <a:buNone/>
            </a:pPr>
            <a:r>
              <a:rPr lang="en-US" sz="4400" b="1" dirty="0">
                <a:solidFill>
                  <a:srgbClr val="FFC000"/>
                </a:solidFill>
              </a:rPr>
              <a:t>What happened to Daniel in the lions’ den?</a:t>
            </a:r>
          </a:p>
          <a:p>
            <a:pPr marL="0" indent="0">
              <a:buNone/>
            </a:pPr>
            <a:r>
              <a:rPr lang="en-US" sz="4400" dirty="0"/>
              <a:t>A) He was a tasty snack for the hungry lions! </a:t>
            </a:r>
          </a:p>
          <a:p>
            <a:pPr marL="0" indent="0">
              <a:buNone/>
            </a:pPr>
            <a:r>
              <a:rPr lang="en-US" sz="4400" dirty="0"/>
              <a:t>B) He body slammed the lions and ate them!</a:t>
            </a:r>
          </a:p>
          <a:p>
            <a:pPr marL="0" indent="0">
              <a:buNone/>
            </a:pPr>
            <a:r>
              <a:rPr lang="en-US" sz="4400" dirty="0"/>
              <a:t>C) Daniel prayed and God saved him.</a:t>
            </a:r>
          </a:p>
          <a:p>
            <a:pPr marL="0" indent="0">
              <a:buNone/>
            </a:pPr>
            <a:endParaRPr lang="en-US" sz="4400" dirty="0"/>
          </a:p>
        </p:txBody>
      </p:sp>
      <p:sp>
        <p:nvSpPr>
          <p:cNvPr id="4" name="Frame 3">
            <a:extLst>
              <a:ext uri="{FF2B5EF4-FFF2-40B4-BE49-F238E27FC236}">
                <a16:creationId xmlns:a16="http://schemas.microsoft.com/office/drawing/2014/main" id="{5531AD7A-A0F8-ED9D-72E0-3547AB8A635B}"/>
              </a:ext>
            </a:extLst>
          </p:cNvPr>
          <p:cNvSpPr/>
          <p:nvPr/>
        </p:nvSpPr>
        <p:spPr>
          <a:xfrm>
            <a:off x="764040" y="3895551"/>
            <a:ext cx="9578445" cy="996043"/>
          </a:xfrm>
          <a:prstGeom prst="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32410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364" name="Rectangle 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a:extLst>
              <a:ext uri="{FF2B5EF4-FFF2-40B4-BE49-F238E27FC236}">
                <a16:creationId xmlns:a16="http://schemas.microsoft.com/office/drawing/2014/main" id="{3FCF4169-77C7-4110-B37A-833A24089B2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8128" b="687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979E9B-7E81-43A3-AD2E-7B5FBABE04D9}"/>
              </a:ext>
            </a:extLst>
          </p:cNvPr>
          <p:cNvSpPr>
            <a:spLocks noGrp="1"/>
          </p:cNvSpPr>
          <p:nvPr>
            <p:ph type="title"/>
          </p:nvPr>
        </p:nvSpPr>
        <p:spPr>
          <a:xfrm>
            <a:off x="1524000" y="2120348"/>
            <a:ext cx="9144000" cy="4209169"/>
          </a:xfrm>
        </p:spPr>
        <p:txBody>
          <a:bodyPr vert="horz" lIns="91440" tIns="45720" rIns="91440" bIns="45720" rtlCol="0" anchor="b">
            <a:normAutofit fontScale="90000"/>
          </a:bodyPr>
          <a:lstStyle/>
          <a:p>
            <a:pPr algn="ctr"/>
            <a: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t>As soon as the sun began to rise, the king got up and hurried to the lion’s den. </a:t>
            </a:r>
            <a:b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br>
            <a:r>
              <a:rPr lang="en-US" sz="6000" i="1" dirty="0">
                <a:solidFill>
                  <a:srgbClr val="FFFFFF"/>
                </a:solidFill>
                <a:latin typeface="Aptos" panose="020B0004020202020204" pitchFamily="34" charset="0"/>
              </a:rPr>
              <a:t>Daniel 6:19</a:t>
            </a:r>
          </a:p>
        </p:txBody>
      </p:sp>
    </p:spTree>
    <p:extLst>
      <p:ext uri="{BB962C8B-B14F-4D97-AF65-F5344CB8AC3E}">
        <p14:creationId xmlns:p14="http://schemas.microsoft.com/office/powerpoint/2010/main" val="13289781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364" name="Rectangle 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a:extLst>
              <a:ext uri="{FF2B5EF4-FFF2-40B4-BE49-F238E27FC236}">
                <a16:creationId xmlns:a16="http://schemas.microsoft.com/office/drawing/2014/main" id="{3FCF4169-77C7-4110-B37A-833A24089B2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8128" b="687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979E9B-7E81-43A3-AD2E-7B5FBABE04D9}"/>
              </a:ext>
            </a:extLst>
          </p:cNvPr>
          <p:cNvSpPr>
            <a:spLocks noGrp="1"/>
          </p:cNvSpPr>
          <p:nvPr>
            <p:ph type="title"/>
          </p:nvPr>
        </p:nvSpPr>
        <p:spPr>
          <a:xfrm>
            <a:off x="675861" y="337127"/>
            <a:ext cx="11052313" cy="6183743"/>
          </a:xfrm>
        </p:spPr>
        <p:txBody>
          <a:bodyPr vert="horz" lIns="91440" tIns="45720" rIns="91440" bIns="45720" rtlCol="0" anchor="ctr">
            <a:noAutofit/>
          </a:bodyPr>
          <a:lstStyle/>
          <a:p>
            <a:pPr algn="ctr"/>
            <a:r>
              <a:rPr lang="en-US" sz="4800" b="1" dirty="0">
                <a:effectLst>
                  <a:outerShdw blurRad="38100" dist="38100" dir="2700000" algn="tl">
                    <a:srgbClr val="000000">
                      <a:alpha val="43137"/>
                    </a:srgbClr>
                  </a:outerShdw>
                </a:effectLst>
                <a:latin typeface="Aptos Black" panose="020B0004020202020204" pitchFamily="34" charset="0"/>
              </a:rPr>
              <a:t>When he got near it, he called out to Daniel. His voice was filled with great concern. He said, “Daniel! You serve the living God. You always serve him faithfully. So has he been able to save you from the lions?”</a:t>
            </a:r>
            <a:br>
              <a:rPr lang="en-US" sz="4800" b="1" dirty="0">
                <a:solidFill>
                  <a:srgbClr val="FFFFFF"/>
                </a:solidFill>
                <a:effectLst>
                  <a:outerShdw blurRad="38100" dist="38100" dir="2700000" algn="tl">
                    <a:srgbClr val="000000">
                      <a:alpha val="43137"/>
                    </a:srgbClr>
                  </a:outerShdw>
                </a:effectLst>
                <a:latin typeface="Aptos Black" panose="020B0004020202020204" pitchFamily="34" charset="0"/>
              </a:rPr>
            </a:br>
            <a:r>
              <a:rPr lang="en-US" sz="4800" i="1" dirty="0">
                <a:solidFill>
                  <a:srgbClr val="FFFFFF"/>
                </a:solidFill>
                <a:latin typeface="Aptos" panose="020B0004020202020204" pitchFamily="34" charset="0"/>
              </a:rPr>
              <a:t>Daniel 6:20</a:t>
            </a:r>
          </a:p>
        </p:txBody>
      </p:sp>
    </p:spTree>
    <p:extLst>
      <p:ext uri="{BB962C8B-B14F-4D97-AF65-F5344CB8AC3E}">
        <p14:creationId xmlns:p14="http://schemas.microsoft.com/office/powerpoint/2010/main" val="47743010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a:extLst>
              <a:ext uri="{FF2B5EF4-FFF2-40B4-BE49-F238E27FC236}">
                <a16:creationId xmlns:a16="http://schemas.microsoft.com/office/drawing/2014/main" id="{A7A405A0-3869-4761-A861-530F2E8D59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07" b="3628"/>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C5E9E1-97F8-4FA0-8CEA-C54B34308899}"/>
              </a:ext>
            </a:extLst>
          </p:cNvPr>
          <p:cNvSpPr>
            <a:spLocks noGrp="1"/>
          </p:cNvSpPr>
          <p:nvPr>
            <p:ph type="title"/>
          </p:nvPr>
        </p:nvSpPr>
        <p:spPr>
          <a:xfrm>
            <a:off x="437396" y="196948"/>
            <a:ext cx="4440884" cy="6541477"/>
          </a:xfrm>
          <a:noFill/>
        </p:spPr>
        <p:txBody>
          <a:bodyPr vert="horz" lIns="91440" tIns="45720" rIns="91440" bIns="45720" rtlCol="0" anchor="ctr">
            <a:noAutofit/>
          </a:bodyPr>
          <a:lstStyle/>
          <a:p>
            <a:r>
              <a:rPr lang="en-US" sz="3600" b="1" dirty="0">
                <a:latin typeface="Aptos Black" panose="020B0004020202020204" pitchFamily="34" charset="0"/>
              </a:rPr>
              <a:t>My God sent his angel. And his angel shut the mouths of the lions. They haven’t hurt me at all. That’s because I haven’t done anything wrong in God’s sight.”</a:t>
            </a:r>
            <a:br>
              <a:rPr lang="en-US" sz="3600" b="1" dirty="0">
                <a:latin typeface="Aptos Black" panose="020B0004020202020204" pitchFamily="34" charset="0"/>
              </a:rPr>
            </a:br>
            <a:r>
              <a:rPr lang="en-US" sz="3600" i="1" dirty="0">
                <a:latin typeface="Aptos" panose="020B0004020202020204" pitchFamily="34" charset="0"/>
              </a:rPr>
              <a:t>Daniel 6:22</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434" name="Picture 2">
            <a:extLst>
              <a:ext uri="{FF2B5EF4-FFF2-40B4-BE49-F238E27FC236}">
                <a16:creationId xmlns:a16="http://schemas.microsoft.com/office/drawing/2014/main" id="{5C6D6ED0-44D2-4909-ABCC-0E088BF15F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88101B-BC6E-4553-95EB-FC49D2A40F33}"/>
              </a:ext>
            </a:extLst>
          </p:cNvPr>
          <p:cNvSpPr>
            <a:spLocks noGrp="1"/>
          </p:cNvSpPr>
          <p:nvPr>
            <p:ph type="title"/>
          </p:nvPr>
        </p:nvSpPr>
        <p:spPr>
          <a:xfrm>
            <a:off x="318052" y="212034"/>
            <a:ext cx="3778993" cy="6493565"/>
          </a:xfrm>
          <a:noFill/>
        </p:spPr>
        <p:txBody>
          <a:bodyPr vert="horz" lIns="91440" tIns="45720" rIns="91440" bIns="45720" rtlCol="0" anchor="ctr">
            <a:normAutofit/>
          </a:bodyPr>
          <a:lstStyle/>
          <a:p>
            <a:r>
              <a:rPr lang="en-US" sz="3200" b="1" dirty="0">
                <a:latin typeface="Aptos Black" panose="020B0004020202020204" pitchFamily="34" charset="0"/>
              </a:rPr>
              <a:t>The king was filled with joy. He ordered his servants to lift Daniel out of the den. So they did. They didn’t see any wounds on him. That’s because he had trusted in his God.</a:t>
            </a:r>
            <a:br>
              <a:rPr lang="en-US" sz="3200" b="1" dirty="0">
                <a:latin typeface="Aptos Black" panose="020B0004020202020204" pitchFamily="34" charset="0"/>
              </a:rPr>
            </a:br>
            <a:r>
              <a:rPr lang="en-US" sz="3200" i="1" dirty="0">
                <a:latin typeface="Aptos" panose="020B0004020202020204" pitchFamily="34" charset="0"/>
              </a:rPr>
              <a:t>Daniel 6:23</a:t>
            </a:r>
            <a:endParaRPr lang="en-US" sz="4800" i="1" dirty="0">
              <a:latin typeface="Aptos" panose="020B00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359229" y="306280"/>
            <a:ext cx="10515600" cy="933550"/>
          </a:xfrm>
        </p:spPr>
        <p:txBody>
          <a:bodyPr>
            <a:noAutofit/>
          </a:bodyPr>
          <a:lstStyle/>
          <a:p>
            <a:r>
              <a:rPr lang="en-US" sz="7200" b="1" dirty="0"/>
              <a:t>Pop Quiz!</a:t>
            </a:r>
          </a:p>
        </p:txBody>
      </p:sp>
      <p:sp>
        <p:nvSpPr>
          <p:cNvPr id="3" name="Content Placeholder 2">
            <a:extLst>
              <a:ext uri="{FF2B5EF4-FFF2-40B4-BE49-F238E27FC236}">
                <a16:creationId xmlns:a16="http://schemas.microsoft.com/office/drawing/2014/main" id="{7A6FC1C7-23AA-4F3A-9A84-5AEC8961CF8B}"/>
              </a:ext>
            </a:extLst>
          </p:cNvPr>
          <p:cNvSpPr>
            <a:spLocks noGrp="1"/>
          </p:cNvSpPr>
          <p:nvPr>
            <p:ph idx="1"/>
          </p:nvPr>
        </p:nvSpPr>
        <p:spPr>
          <a:xfrm>
            <a:off x="1384915" y="1415988"/>
            <a:ext cx="10258149" cy="5326602"/>
          </a:xfrm>
        </p:spPr>
        <p:txBody>
          <a:bodyPr>
            <a:noAutofit/>
          </a:bodyPr>
          <a:lstStyle/>
          <a:p>
            <a:pPr marL="0" indent="0">
              <a:buNone/>
            </a:pPr>
            <a:r>
              <a:rPr lang="en-US" sz="3600" b="1" dirty="0">
                <a:solidFill>
                  <a:srgbClr val="FFC000"/>
                </a:solidFill>
              </a:rPr>
              <a:t>What happened next after King Darius </a:t>
            </a:r>
            <a:br>
              <a:rPr lang="en-US" sz="3600" b="1" dirty="0">
                <a:solidFill>
                  <a:srgbClr val="FFC000"/>
                </a:solidFill>
              </a:rPr>
            </a:br>
            <a:r>
              <a:rPr lang="en-US" sz="3600" b="1" dirty="0">
                <a:solidFill>
                  <a:srgbClr val="FFC000"/>
                </a:solidFill>
              </a:rPr>
              <a:t>freed Daniel?</a:t>
            </a:r>
          </a:p>
          <a:p>
            <a:pPr marL="0" indent="0">
              <a:buNone/>
            </a:pPr>
            <a:r>
              <a:rPr lang="en-US" sz="3600" dirty="0"/>
              <a:t>A) He threw the other leaders that intended harm for Daniel into the lions’ den</a:t>
            </a:r>
          </a:p>
          <a:p>
            <a:pPr marL="0" indent="0">
              <a:buNone/>
            </a:pPr>
            <a:r>
              <a:rPr lang="en-US" sz="3600" dirty="0"/>
              <a:t>B) He threw the other leaders' wives and children into the lions’ den</a:t>
            </a:r>
          </a:p>
          <a:p>
            <a:pPr marL="0" indent="0">
              <a:buNone/>
            </a:pPr>
            <a:r>
              <a:rPr lang="en-US" sz="3600" dirty="0"/>
              <a:t>C) He watched the lions attack them and crush all their bones.</a:t>
            </a:r>
          </a:p>
          <a:p>
            <a:pPr marL="0" indent="0">
              <a:buNone/>
            </a:pPr>
            <a:r>
              <a:rPr lang="en-US" sz="3600" dirty="0"/>
              <a:t>D) All of the above</a:t>
            </a:r>
          </a:p>
          <a:p>
            <a:pPr marL="0" indent="0">
              <a:buNone/>
            </a:pPr>
            <a:endParaRPr lang="en-US" sz="3600" dirty="0"/>
          </a:p>
        </p:txBody>
      </p:sp>
    </p:spTree>
    <p:extLst>
      <p:ext uri="{BB962C8B-B14F-4D97-AF65-F5344CB8AC3E}">
        <p14:creationId xmlns:p14="http://schemas.microsoft.com/office/powerpoint/2010/main" val="18995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9E944-81ED-68D4-3D79-8083497CE4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790F2-BBEB-2272-E8C5-016CB04FC894}"/>
              </a:ext>
            </a:extLst>
          </p:cNvPr>
          <p:cNvSpPr>
            <a:spLocks noGrp="1"/>
          </p:cNvSpPr>
          <p:nvPr>
            <p:ph type="title"/>
          </p:nvPr>
        </p:nvSpPr>
        <p:spPr>
          <a:xfrm>
            <a:off x="359229" y="306280"/>
            <a:ext cx="10515600" cy="933550"/>
          </a:xfrm>
        </p:spPr>
        <p:txBody>
          <a:bodyPr>
            <a:noAutofit/>
          </a:bodyPr>
          <a:lstStyle/>
          <a:p>
            <a:r>
              <a:rPr lang="en-US" sz="7200" b="1" dirty="0"/>
              <a:t>Pop Quiz!</a:t>
            </a:r>
          </a:p>
        </p:txBody>
      </p:sp>
      <p:sp>
        <p:nvSpPr>
          <p:cNvPr id="3" name="Content Placeholder 2">
            <a:extLst>
              <a:ext uri="{FF2B5EF4-FFF2-40B4-BE49-F238E27FC236}">
                <a16:creationId xmlns:a16="http://schemas.microsoft.com/office/drawing/2014/main" id="{2011BA65-DCA7-83FE-58B4-93E911BD3918}"/>
              </a:ext>
            </a:extLst>
          </p:cNvPr>
          <p:cNvSpPr>
            <a:spLocks noGrp="1"/>
          </p:cNvSpPr>
          <p:nvPr>
            <p:ph idx="1"/>
          </p:nvPr>
        </p:nvSpPr>
        <p:spPr>
          <a:xfrm>
            <a:off x="1384915" y="1415988"/>
            <a:ext cx="10258149" cy="5326602"/>
          </a:xfrm>
        </p:spPr>
        <p:txBody>
          <a:bodyPr>
            <a:noAutofit/>
          </a:bodyPr>
          <a:lstStyle/>
          <a:p>
            <a:pPr marL="0" indent="0">
              <a:buNone/>
            </a:pPr>
            <a:r>
              <a:rPr lang="en-US" sz="3600" b="1" dirty="0">
                <a:solidFill>
                  <a:srgbClr val="FFC000"/>
                </a:solidFill>
              </a:rPr>
              <a:t>What happened next after King Darius </a:t>
            </a:r>
            <a:br>
              <a:rPr lang="en-US" sz="3600" b="1" dirty="0">
                <a:solidFill>
                  <a:srgbClr val="FFC000"/>
                </a:solidFill>
              </a:rPr>
            </a:br>
            <a:r>
              <a:rPr lang="en-US" sz="3600" b="1" dirty="0">
                <a:solidFill>
                  <a:srgbClr val="FFC000"/>
                </a:solidFill>
              </a:rPr>
              <a:t>freed Daniel?</a:t>
            </a:r>
          </a:p>
          <a:p>
            <a:pPr marL="0" indent="0">
              <a:buNone/>
            </a:pPr>
            <a:r>
              <a:rPr lang="en-US" sz="3600" dirty="0"/>
              <a:t>A) He threw the other leaders that intended harm for Daniel into the lions’ den</a:t>
            </a:r>
          </a:p>
          <a:p>
            <a:pPr marL="0" indent="0">
              <a:buNone/>
            </a:pPr>
            <a:r>
              <a:rPr lang="en-US" sz="3600" dirty="0"/>
              <a:t>B) He threw the other leaders' wives and children into the lions’ den</a:t>
            </a:r>
          </a:p>
          <a:p>
            <a:pPr marL="0" indent="0">
              <a:buNone/>
            </a:pPr>
            <a:r>
              <a:rPr lang="en-US" sz="3600" dirty="0"/>
              <a:t>C) He watched the lions attack them and crush all their bones.</a:t>
            </a:r>
          </a:p>
          <a:p>
            <a:pPr marL="0" indent="0">
              <a:buNone/>
            </a:pPr>
            <a:r>
              <a:rPr lang="en-US" sz="3600" dirty="0"/>
              <a:t>D) All of the above</a:t>
            </a:r>
          </a:p>
          <a:p>
            <a:pPr marL="0" indent="0">
              <a:buNone/>
            </a:pPr>
            <a:endParaRPr lang="en-US" sz="3600" dirty="0"/>
          </a:p>
        </p:txBody>
      </p:sp>
      <p:sp>
        <p:nvSpPr>
          <p:cNvPr id="4" name="Frame 3">
            <a:extLst>
              <a:ext uri="{FF2B5EF4-FFF2-40B4-BE49-F238E27FC236}">
                <a16:creationId xmlns:a16="http://schemas.microsoft.com/office/drawing/2014/main" id="{9A6C5920-7FEC-EF13-9E92-749E41645CCD}"/>
              </a:ext>
            </a:extLst>
          </p:cNvPr>
          <p:cNvSpPr/>
          <p:nvPr/>
        </p:nvSpPr>
        <p:spPr>
          <a:xfrm>
            <a:off x="1292261" y="5721820"/>
            <a:ext cx="4291793" cy="947529"/>
          </a:xfrm>
          <a:prstGeom prst="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46232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a:extLst>
              <a:ext uri="{FF2B5EF4-FFF2-40B4-BE49-F238E27FC236}">
                <a16:creationId xmlns:a16="http://schemas.microsoft.com/office/drawing/2014/main" id="{6EFBF867-F549-4FF7-9A81-B7ECC52917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666" b="770"/>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7F320-DEDA-44E5-B017-8615ABC67878}"/>
              </a:ext>
            </a:extLst>
          </p:cNvPr>
          <p:cNvSpPr>
            <a:spLocks noGrp="1"/>
          </p:cNvSpPr>
          <p:nvPr>
            <p:ph type="title"/>
          </p:nvPr>
        </p:nvSpPr>
        <p:spPr>
          <a:xfrm>
            <a:off x="535666" y="381051"/>
            <a:ext cx="3970074" cy="6095898"/>
          </a:xfrm>
          <a:noFill/>
        </p:spPr>
        <p:txBody>
          <a:bodyPr vert="horz" lIns="91440" tIns="45720" rIns="91440" bIns="45720" rtlCol="0" anchor="ctr">
            <a:noAutofit/>
          </a:bodyPr>
          <a:lstStyle/>
          <a:p>
            <a:r>
              <a:rPr lang="en-US" sz="4000" b="1" dirty="0">
                <a:latin typeface="Aptos Black" panose="020B0004020202020204" pitchFamily="34" charset="0"/>
              </a:rPr>
              <a:t>Daniel never gave up believing in God and praying to him daily. This is what made Daniel a great leader.</a:t>
            </a:r>
          </a:p>
        </p:txBody>
      </p:sp>
    </p:spTree>
    <p:extLst>
      <p:ext uri="{BB962C8B-B14F-4D97-AF65-F5344CB8AC3E}">
        <p14:creationId xmlns:p14="http://schemas.microsoft.com/office/powerpoint/2010/main" val="2434190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idx="4294967295"/>
          </p:nvPr>
        </p:nvSpPr>
        <p:spPr>
          <a:xfrm>
            <a:off x="927716" y="1677880"/>
            <a:ext cx="10515600" cy="4015990"/>
          </a:xfrm>
        </p:spPr>
        <p:txBody>
          <a:bodyPr>
            <a:normAutofit/>
          </a:bodyPr>
          <a:lstStyle/>
          <a:p>
            <a:pPr algn="ctr"/>
            <a:r>
              <a:rPr lang="en-US" sz="8800" b="1" dirty="0"/>
              <a:t>How can you be a great leader like Daniel?</a:t>
            </a:r>
          </a:p>
        </p:txBody>
      </p:sp>
    </p:spTree>
    <p:extLst>
      <p:ext uri="{BB962C8B-B14F-4D97-AF65-F5344CB8AC3E}">
        <p14:creationId xmlns:p14="http://schemas.microsoft.com/office/powerpoint/2010/main" val="35336004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0798-0EA2-4DA3-ABA6-A2D4C9F53023}"/>
              </a:ext>
            </a:extLst>
          </p:cNvPr>
          <p:cNvSpPr>
            <a:spLocks noGrp="1"/>
          </p:cNvSpPr>
          <p:nvPr>
            <p:ph type="title"/>
          </p:nvPr>
        </p:nvSpPr>
        <p:spPr>
          <a:xfrm>
            <a:off x="509726" y="372863"/>
            <a:ext cx="10515600" cy="797400"/>
          </a:xfrm>
        </p:spPr>
        <p:txBody>
          <a:bodyPr>
            <a:normAutofit fontScale="90000"/>
          </a:bodyPr>
          <a:lstStyle/>
          <a:p>
            <a:r>
              <a:rPr lang="en-US" sz="6000" b="1" dirty="0"/>
              <a:t>Discussion</a:t>
            </a:r>
            <a:endParaRPr lang="en-US" sz="8000" b="1" dirty="0"/>
          </a:p>
        </p:txBody>
      </p:sp>
      <p:sp>
        <p:nvSpPr>
          <p:cNvPr id="3" name="Content Placeholder 2">
            <a:extLst>
              <a:ext uri="{FF2B5EF4-FFF2-40B4-BE49-F238E27FC236}">
                <a16:creationId xmlns:a16="http://schemas.microsoft.com/office/drawing/2014/main" id="{5851F3B1-3D69-4DA3-837A-D4B6B62443E4}"/>
              </a:ext>
            </a:extLst>
          </p:cNvPr>
          <p:cNvSpPr>
            <a:spLocks noGrp="1"/>
          </p:cNvSpPr>
          <p:nvPr>
            <p:ph idx="1"/>
          </p:nvPr>
        </p:nvSpPr>
        <p:spPr>
          <a:xfrm>
            <a:off x="838200" y="1300579"/>
            <a:ext cx="10515600" cy="4580567"/>
          </a:xfrm>
        </p:spPr>
        <p:txBody>
          <a:bodyPr anchor="ctr">
            <a:normAutofit lnSpcReduction="10000"/>
          </a:bodyPr>
          <a:lstStyle/>
          <a:p>
            <a:r>
              <a:rPr lang="en-US" sz="3600" dirty="0"/>
              <a:t>Daniel never gave up believing in God and doing what was right even when it was difficult. Have you ever gone through a difficult time? If so, what helped you get through it?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effectLst/>
                <a:uLnTx/>
                <a:uFillTx/>
              </a:rPr>
              <a:t>Daniel prayed to God three times a day. How many times do you pray to God each day? </a:t>
            </a:r>
            <a:endParaRPr lang="en-US" sz="3600" dirty="0"/>
          </a:p>
          <a:p>
            <a:r>
              <a:rPr lang="en-US" sz="3600" dirty="0"/>
              <a:t>King Darius was filled with joy when he heard that Daniel was alive. What has God done in your life that fills you with joy?</a:t>
            </a:r>
          </a:p>
        </p:txBody>
      </p:sp>
    </p:spTree>
    <p:extLst>
      <p:ext uri="{BB962C8B-B14F-4D97-AF65-F5344CB8AC3E}">
        <p14:creationId xmlns:p14="http://schemas.microsoft.com/office/powerpoint/2010/main" val="9008608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0798-0EA2-4DA3-ABA6-A2D4C9F53023}"/>
              </a:ext>
            </a:extLst>
          </p:cNvPr>
          <p:cNvSpPr>
            <a:spLocks noGrp="1"/>
          </p:cNvSpPr>
          <p:nvPr>
            <p:ph type="title"/>
          </p:nvPr>
        </p:nvSpPr>
        <p:spPr>
          <a:xfrm>
            <a:off x="358806" y="244135"/>
            <a:ext cx="10515600" cy="821022"/>
          </a:xfrm>
        </p:spPr>
        <p:txBody>
          <a:bodyPr>
            <a:normAutofit fontScale="90000"/>
          </a:bodyPr>
          <a:lstStyle/>
          <a:p>
            <a:r>
              <a:rPr lang="en-US" sz="6600" b="1" dirty="0"/>
              <a:t>Prayer Prompts</a:t>
            </a:r>
          </a:p>
        </p:txBody>
      </p:sp>
      <p:sp>
        <p:nvSpPr>
          <p:cNvPr id="3" name="Content Placeholder 2">
            <a:extLst>
              <a:ext uri="{FF2B5EF4-FFF2-40B4-BE49-F238E27FC236}">
                <a16:creationId xmlns:a16="http://schemas.microsoft.com/office/drawing/2014/main" id="{5851F3B1-3D69-4DA3-837A-D4B6B62443E4}"/>
              </a:ext>
            </a:extLst>
          </p:cNvPr>
          <p:cNvSpPr>
            <a:spLocks noGrp="1"/>
          </p:cNvSpPr>
          <p:nvPr>
            <p:ph idx="1"/>
          </p:nvPr>
        </p:nvSpPr>
        <p:spPr>
          <a:xfrm>
            <a:off x="935855" y="1424703"/>
            <a:ext cx="10515600" cy="4351338"/>
          </a:xfrm>
        </p:spPr>
        <p:txBody>
          <a:bodyPr>
            <a:normAutofit/>
          </a:bodyPr>
          <a:lstStyle/>
          <a:p>
            <a:r>
              <a:rPr lang="en-US" sz="4000" dirty="0"/>
              <a:t>Thank God for His love and protection.</a:t>
            </a:r>
          </a:p>
          <a:p>
            <a:r>
              <a:rPr lang="en-US" sz="4000" dirty="0"/>
              <a:t>Pray that God would help you to always be faithful like Daniel and to never give up even if things in life get difficult.</a:t>
            </a:r>
          </a:p>
          <a:p>
            <a:r>
              <a:rPr lang="en-US" sz="4000" dirty="0"/>
              <a:t>Pray for someone today that is in a difficult position like Daniel was in the lions’ den. Pray that God would protect them too. </a:t>
            </a:r>
          </a:p>
        </p:txBody>
      </p:sp>
    </p:spTree>
    <p:extLst>
      <p:ext uri="{BB962C8B-B14F-4D97-AF65-F5344CB8AC3E}">
        <p14:creationId xmlns:p14="http://schemas.microsoft.com/office/powerpoint/2010/main" val="22328031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A256125-3637-4C74-A6F7-54407C261043}"/>
              </a:ext>
            </a:extLst>
          </p:cNvPr>
          <p:cNvSpPr>
            <a:spLocks noGrp="1"/>
          </p:cNvSpPr>
          <p:nvPr>
            <p:ph type="subTitle" idx="1"/>
          </p:nvPr>
        </p:nvSpPr>
        <p:spPr>
          <a:xfrm>
            <a:off x="1577266" y="1884209"/>
            <a:ext cx="9144000" cy="637049"/>
          </a:xfrm>
        </p:spPr>
        <p:txBody>
          <a:bodyPr/>
          <a:lstStyle/>
          <a:p>
            <a:r>
              <a:rPr lang="en-US" dirty="0"/>
              <a:t>Some photos, graphics, and illustrations sourced from:</a:t>
            </a:r>
          </a:p>
        </p:txBody>
      </p:sp>
      <p:pic>
        <p:nvPicPr>
          <p:cNvPr id="6" name="Picture 5" descr="A black background with white text&#10;&#10;AI-generated content may be incorrect.">
            <a:extLst>
              <a:ext uri="{FF2B5EF4-FFF2-40B4-BE49-F238E27FC236}">
                <a16:creationId xmlns:a16="http://schemas.microsoft.com/office/drawing/2014/main" id="{9F801346-09D9-7A11-B88F-696F3D1841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2721935"/>
            <a:ext cx="9436963" cy="2145928"/>
          </a:xfrm>
          <a:prstGeom prst="rect">
            <a:avLst/>
          </a:prstGeom>
        </p:spPr>
      </p:pic>
    </p:spTree>
    <p:extLst>
      <p:ext uri="{BB962C8B-B14F-4D97-AF65-F5344CB8AC3E}">
        <p14:creationId xmlns:p14="http://schemas.microsoft.com/office/powerpoint/2010/main" val="2818771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TotalTime>
  <Words>1303</Words>
  <Application>Microsoft Office PowerPoint</Application>
  <PresentationFormat>Widescreen</PresentationFormat>
  <Paragraphs>104</Paragraphs>
  <Slides>43</Slides>
  <Notes>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Aptos</vt:lpstr>
      <vt:lpstr>Aptos Black</vt:lpstr>
      <vt:lpstr>Arial</vt:lpstr>
      <vt:lpstr>Calibri</vt:lpstr>
      <vt:lpstr>Calibri Light</vt:lpstr>
      <vt:lpstr>Office Theme</vt:lpstr>
      <vt:lpstr>6_Office Theme</vt:lpstr>
      <vt:lpstr>PowerPoint Presentation</vt:lpstr>
      <vt:lpstr>Game Time</vt:lpstr>
      <vt:lpstr>Would you rather?</vt:lpstr>
      <vt:lpstr>Would you rather?</vt:lpstr>
      <vt:lpstr>Would you rather?</vt:lpstr>
      <vt:lpstr>Would you rather?</vt:lpstr>
      <vt:lpstr>Would you rather?</vt:lpstr>
      <vt:lpstr>Would you rather?</vt:lpstr>
      <vt:lpstr>PowerPoint Presentation</vt:lpstr>
      <vt:lpstr>Leader</vt:lpstr>
      <vt:lpstr>John 3:30</vt:lpstr>
      <vt:lpstr>PowerPoint Presentation</vt:lpstr>
      <vt:lpstr>John 3:30</vt:lpstr>
      <vt:lpstr>Bible Story</vt:lpstr>
      <vt:lpstr>King Darius put Daniel and two other men in charge of leading his  entire kingdom.</vt:lpstr>
      <vt:lpstr>Daniel was such a good leader King Darius planned to put him in charge of the entire kingdom. The other two leaders grew jealous of Daniel and wanted to find a way to kill him.</vt:lpstr>
      <vt:lpstr>Daniel 6:4</vt:lpstr>
      <vt:lpstr>Daniel 6:4</vt:lpstr>
      <vt:lpstr>One of the things that made Daniel such a good leader was the fact that prayed to God three times a day.</vt:lpstr>
      <vt:lpstr>The other leaders came up with an evil plan to get rid of Daniel .</vt:lpstr>
      <vt:lpstr>Daniel 6:7</vt:lpstr>
      <vt:lpstr>“So King Darius put the order in writing.” Daniel 6:9</vt:lpstr>
      <vt:lpstr>Pop Quiz!</vt:lpstr>
      <vt:lpstr>Pop Quiz!</vt:lpstr>
      <vt:lpstr>Daniel 6:10</vt:lpstr>
      <vt:lpstr>What made Daniel a great leader was the fact that he never gave up doing what was right.</vt:lpstr>
      <vt:lpstr>The other leaders caught Daniel praying to God and turned him in to King Darius to be punished.</vt:lpstr>
      <vt:lpstr>King Darius did not want to punish Daniel but the law he signed had to be followed.</vt:lpstr>
      <vt:lpstr>“So the king gave the order. Daniel was brought out and thrown into the lions’ den.” Daniel 6:16</vt:lpstr>
      <vt:lpstr>The king said to him, “You always serve your God faithfully. So may he save you.”  Daniel 6:16</vt:lpstr>
      <vt:lpstr>Pop Quiz!</vt:lpstr>
      <vt:lpstr>Pop Quiz!</vt:lpstr>
      <vt:lpstr>As soon as the sun began to rise, the king got up and hurried to the lion’s den.  Daniel 6:19</vt:lpstr>
      <vt:lpstr>When he got near it, he called out to Daniel. His voice was filled with great concern. He said, “Daniel! You serve the living God. You always serve him faithfully. So has he been able to save you from the lions?” Daniel 6:20</vt:lpstr>
      <vt:lpstr>My God sent his angel. And his angel shut the mouths of the lions. They haven’t hurt me at all. That’s because I haven’t done anything wrong in God’s sight.” Daniel 6:22</vt:lpstr>
      <vt:lpstr>The king was filled with joy. He ordered his servants to lift Daniel out of the den. So they did. They didn’t see any wounds on him. That’s because he had trusted in his God. Daniel 6:23</vt:lpstr>
      <vt:lpstr>Pop Quiz!</vt:lpstr>
      <vt:lpstr>Pop Quiz!</vt:lpstr>
      <vt:lpstr>Daniel never gave up believing in God and praying to him daily. This is what made Daniel a great leader.</vt:lpstr>
      <vt:lpstr>How can you be a great leader like Daniel?</vt:lpstr>
      <vt:lpstr>Discussion</vt:lpstr>
      <vt:lpstr>Prayer Prompts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Jason Morrison</dc:creator>
  <cp:lastModifiedBy>Jason Morrison</cp:lastModifiedBy>
  <cp:revision>24</cp:revision>
  <dcterms:created xsi:type="dcterms:W3CDTF">2021-05-17T19:48:38Z</dcterms:created>
  <dcterms:modified xsi:type="dcterms:W3CDTF">2025-06-23T21:20:16Z</dcterms:modified>
</cp:coreProperties>
</file>